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0" r:id="rId3"/>
    <p:sldId id="265" r:id="rId4"/>
    <p:sldId id="258" r:id="rId5"/>
    <p:sldId id="279" r:id="rId6"/>
    <p:sldId id="269" r:id="rId7"/>
    <p:sldId id="282" r:id="rId8"/>
    <p:sldId id="285" r:id="rId9"/>
    <p:sldId id="261" r:id="rId10"/>
    <p:sldId id="268" r:id="rId11"/>
    <p:sldId id="283" r:id="rId12"/>
    <p:sldId id="289" r:id="rId13"/>
    <p:sldId id="277" r:id="rId14"/>
    <p:sldId id="284" r:id="rId15"/>
    <p:sldId id="273" r:id="rId16"/>
    <p:sldId id="278" r:id="rId17"/>
    <p:sldId id="270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y" initials="F" lastIdx="1" clrIdx="0">
    <p:extLst>
      <p:ext uri="{19B8F6BF-5375-455C-9EA6-DF929625EA0E}">
        <p15:presenceInfo xmlns:p15="http://schemas.microsoft.com/office/powerpoint/2012/main" xmlns="" userId="373d67b4115b0a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6D1"/>
    <a:srgbClr val="003366"/>
    <a:srgbClr val="000099"/>
    <a:srgbClr val="F8F0E8"/>
    <a:srgbClr val="CDFFCD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304" y="5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45E64-BE3B-4552-A4C1-9D91337D0319}" type="doc">
      <dgm:prSet loTypeId="urn:microsoft.com/office/officeart/2008/layout/Lin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267EAF3-E6A6-47F5-8BC9-CF965E178A00}">
      <dgm:prSet custT="1"/>
      <dgm:spPr/>
      <dgm:t>
        <a:bodyPr/>
        <a:lstStyle/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Speech and Pronunciation Instruction</a:t>
          </a: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To Improve English Language Learners’ Understandability</a:t>
          </a:r>
        </a:p>
        <a:p>
          <a:pPr algn="ctr" rtl="0"/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A First Literacy Professional Development Workshop</a:t>
          </a:r>
        </a:p>
        <a:p>
          <a:pPr algn="ctr" rtl="0"/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Facilitators:</a:t>
          </a: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Michael </a:t>
          </a:r>
          <a:r>
            <a:rPr lang="en-US" sz="3200" b="1" i="0" cap="none" spc="0" baseline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Feher</a:t>
          </a:r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Flory Barringham</a:t>
          </a:r>
        </a:p>
        <a:p>
          <a:pPr algn="ctr" rtl="0"/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Lori </a:t>
          </a:r>
          <a:r>
            <a:rPr lang="en-US" sz="3200" b="1" i="0" cap="none" spc="0" baseline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Segall</a:t>
          </a:r>
          <a:endParaRPr lang="en-US" sz="3200" b="1" i="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algn="ctr" rtl="0"/>
          <a:r>
            <a:rPr lang="en-US" sz="3200" b="1" i="0" cap="none" spc="0" baseline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March </a:t>
          </a:r>
          <a:r>
            <a:rPr lang="en-US" sz="3200" b="1" i="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28, 2014</a:t>
          </a:r>
          <a:endParaRPr lang="en-US" sz="3200" b="1" i="0" cap="none" spc="0" baseline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</dgm:t>
    </dgm:pt>
    <dgm:pt modelId="{F66DD213-D9B5-4EC5-9074-485D25C150D8}" type="parTrans" cxnId="{0CD967D7-34A5-4DD1-AE29-54C104090E3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FD14FB-11ED-4BA1-B5C1-F0C2F700916E}" type="sibTrans" cxnId="{0CD967D7-34A5-4DD1-AE29-54C104090E3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74CC93F-6CF9-4C0F-8484-40745E454C41}" type="pres">
      <dgm:prSet presAssocID="{4F045E64-BE3B-4552-A4C1-9D91337D03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1C0A55-2459-45DD-81FA-D2D541237CFE}" type="pres">
      <dgm:prSet presAssocID="{1267EAF3-E6A6-47F5-8BC9-CF965E178A00}" presName="thickLine" presStyleLbl="alignNode1" presStyleIdx="0" presStyleCnt="1"/>
      <dgm:spPr/>
      <dgm:t>
        <a:bodyPr/>
        <a:lstStyle/>
        <a:p>
          <a:endParaRPr lang="en-US"/>
        </a:p>
      </dgm:t>
    </dgm:pt>
    <dgm:pt modelId="{1DC323FC-CDBB-45D7-A429-832783AD0260}" type="pres">
      <dgm:prSet presAssocID="{1267EAF3-E6A6-47F5-8BC9-CF965E178A00}" presName="horz1" presStyleCnt="0"/>
      <dgm:spPr/>
      <dgm:t>
        <a:bodyPr/>
        <a:lstStyle/>
        <a:p>
          <a:endParaRPr lang="en-US"/>
        </a:p>
      </dgm:t>
    </dgm:pt>
    <dgm:pt modelId="{126E3E8B-79EF-4061-97DE-96E0697D736A}" type="pres">
      <dgm:prSet presAssocID="{1267EAF3-E6A6-47F5-8BC9-CF965E178A00}" presName="tx1" presStyleLbl="revTx" presStyleIdx="0" presStyleCnt="1"/>
      <dgm:spPr/>
      <dgm:t>
        <a:bodyPr/>
        <a:lstStyle/>
        <a:p>
          <a:endParaRPr lang="en-US"/>
        </a:p>
      </dgm:t>
    </dgm:pt>
    <dgm:pt modelId="{DBC85192-4BCB-4F9C-93E3-6ED8A6B6F96D}" type="pres">
      <dgm:prSet presAssocID="{1267EAF3-E6A6-47F5-8BC9-CF965E178A00}" presName="vert1" presStyleCnt="0"/>
      <dgm:spPr/>
      <dgm:t>
        <a:bodyPr/>
        <a:lstStyle/>
        <a:p>
          <a:endParaRPr lang="en-US"/>
        </a:p>
      </dgm:t>
    </dgm:pt>
  </dgm:ptLst>
  <dgm:cxnLst>
    <dgm:cxn modelId="{42F6FCF1-EFDE-4D16-AEC1-04F4A29B764B}" type="presOf" srcId="{1267EAF3-E6A6-47F5-8BC9-CF965E178A00}" destId="{126E3E8B-79EF-4061-97DE-96E0697D736A}" srcOrd="0" destOrd="0" presId="urn:microsoft.com/office/officeart/2008/layout/LinedList"/>
    <dgm:cxn modelId="{0CD967D7-34A5-4DD1-AE29-54C104090E3D}" srcId="{4F045E64-BE3B-4552-A4C1-9D91337D0319}" destId="{1267EAF3-E6A6-47F5-8BC9-CF965E178A00}" srcOrd="0" destOrd="0" parTransId="{F66DD213-D9B5-4EC5-9074-485D25C150D8}" sibTransId="{EEFD14FB-11ED-4BA1-B5C1-F0C2F700916E}"/>
    <dgm:cxn modelId="{494C4474-11E0-436F-BC40-408894B5851D}" type="presOf" srcId="{4F045E64-BE3B-4552-A4C1-9D91337D0319}" destId="{F74CC93F-6CF9-4C0F-8484-40745E454C41}" srcOrd="0" destOrd="0" presId="urn:microsoft.com/office/officeart/2008/layout/LinedList"/>
    <dgm:cxn modelId="{3E77D12C-8E26-4A15-AD61-62AFB269E7DE}" type="presParOf" srcId="{F74CC93F-6CF9-4C0F-8484-40745E454C41}" destId="{421C0A55-2459-45DD-81FA-D2D541237CFE}" srcOrd="0" destOrd="0" presId="urn:microsoft.com/office/officeart/2008/layout/LinedList"/>
    <dgm:cxn modelId="{2FBDA852-F2D3-490A-9AD4-83BAA07F26E6}" type="presParOf" srcId="{F74CC93F-6CF9-4C0F-8484-40745E454C41}" destId="{1DC323FC-CDBB-45D7-A429-832783AD0260}" srcOrd="1" destOrd="0" presId="urn:microsoft.com/office/officeart/2008/layout/LinedList"/>
    <dgm:cxn modelId="{77BC2A14-B62D-428B-B979-BC695A1AECB8}" type="presParOf" srcId="{1DC323FC-CDBB-45D7-A429-832783AD0260}" destId="{126E3E8B-79EF-4061-97DE-96E0697D736A}" srcOrd="0" destOrd="0" presId="urn:microsoft.com/office/officeart/2008/layout/LinedList"/>
    <dgm:cxn modelId="{40F9E582-8A32-41C4-BF2D-5A3E9BD208CA}" type="presParOf" srcId="{1DC323FC-CDBB-45D7-A429-832783AD0260}" destId="{DBC85192-4BCB-4F9C-93E3-6ED8A6B6F96D}" srcOrd="1" destOrd="0" presId="urn:microsoft.com/office/officeart/2008/layout/LinedLis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C0A55-2459-45DD-81FA-D2D541237CFE}">
      <dsp:nvSpPr>
        <dsp:cNvPr id="0" name=""/>
        <dsp:cNvSpPr/>
      </dsp:nvSpPr>
      <dsp:spPr>
        <a:xfrm>
          <a:off x="0" y="0"/>
          <a:ext cx="108768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E3E8B-79EF-4061-97DE-96E0697D736A}">
      <dsp:nvSpPr>
        <dsp:cNvPr id="0" name=""/>
        <dsp:cNvSpPr/>
      </dsp:nvSpPr>
      <dsp:spPr>
        <a:xfrm>
          <a:off x="0" y="0"/>
          <a:ext cx="10876876" cy="6301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Speech and Pronunciation Instruction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To Improve English Language Learners’ Understandability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A First Literacy Professional Development Workshop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Facilitators: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Michael </a:t>
          </a:r>
          <a:r>
            <a:rPr lang="en-US" sz="3200" b="1" i="0" kern="1200" cap="none" spc="0" baseline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Feher</a:t>
          </a: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Flory Barringham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Lori </a:t>
          </a:r>
          <a:r>
            <a:rPr lang="en-US" sz="3200" b="1" i="0" kern="1200" cap="none" spc="0" baseline="0" dirty="0" err="1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Segall</a:t>
          </a:r>
          <a:endParaRPr lang="en-US" sz="3200" b="1" i="0" kern="1200" cap="none" spc="0" baseline="0" dirty="0" smtClean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cap="none" spc="0" baseline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March </a:t>
          </a:r>
          <a:r>
            <a:rPr lang="en-US" sz="3200" b="1" i="0" kern="1200" cap="none" spc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rPr>
            <a:t>28, 2014</a:t>
          </a:r>
          <a:endParaRPr lang="en-US" sz="3200" b="1" i="0" kern="1200" cap="none" spc="0" baseline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ijaya" panose="020B0604020202020204" pitchFamily="34" charset="0"/>
            <a:cs typeface="Vijaya" panose="020B0604020202020204" pitchFamily="34" charset="0"/>
          </a:endParaRPr>
        </a:p>
      </dsp:txBody>
      <dsp:txXfrm>
        <a:off x="0" y="0"/>
        <a:ext cx="10876876" cy="630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48DF-E562-4E29-B7CB-9A5E14BF67E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AD666-A166-43C2-BCDB-D4BB1C727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19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AD666-A166-43C2-BCDB-D4BB1C7275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5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AD666-A166-43C2-BCDB-D4BB1C7275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2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AD666-A166-43C2-BCDB-D4BB1C7275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5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00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13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8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8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9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5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5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7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96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8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BAF1-933C-48CD-8128-A263501A8998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4FD6-6E58-4773-A477-F963683C7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0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4.mp3"/><Relationship Id="rId5" Type="http://schemas.openxmlformats.org/officeDocument/2006/relationships/image" Target="../media/image9.png"/><Relationship Id="rId4" Type="http://schemas.microsoft.com/office/2007/relationships/media" Target="../media/media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5.mp3"/><Relationship Id="rId6" Type="http://schemas.microsoft.com/office/2007/relationships/media" Target="../media/media5.mp3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microsoft.com/office/2007/relationships/media" Target="../media/media2.mp3"/><Relationship Id="rId2" Type="http://schemas.openxmlformats.org/officeDocument/2006/relationships/audio" Target="../media/media3.mp3"/><Relationship Id="rId1" Type="http://schemas.openxmlformats.org/officeDocument/2006/relationships/audio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2.xml"/><Relationship Id="rId9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2885" y="839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87232640"/>
              </p:ext>
            </p:extLst>
          </p:nvPr>
        </p:nvGraphicFramePr>
        <p:xfrm>
          <a:off x="709110" y="258184"/>
          <a:ext cx="10876876" cy="630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346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774" y="1302369"/>
            <a:ext cx="7513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Linking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to Vowel and Vowel to Consonant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–V           V – C   </a:t>
            </a:r>
            <a:endParaRPr lang="es-C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6" y="250941"/>
            <a:ext cx="2024742" cy="814451"/>
          </a:xfr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049" y="2787956"/>
            <a:ext cx="4366725" cy="2971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57" y="2934715"/>
            <a:ext cx="6790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books over there.</a:t>
            </a:r>
          </a:p>
          <a:p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give it to Sue.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 It’s a book.</a:t>
            </a:r>
          </a:p>
        </p:txBody>
      </p:sp>
      <p:pic>
        <p:nvPicPr>
          <p:cNvPr id="5" name="Linki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98085" y="58597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9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6" y="250941"/>
            <a:ext cx="2024742" cy="814451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792" y="1460156"/>
            <a:ext cx="11457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to Same Consonant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 the two consonants as one long consonant sound, not as two separate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835" y="3392557"/>
            <a:ext cx="6904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help Paul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call Lisa?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a hard day.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the big game on TV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7456" y="550596"/>
            <a:ext cx="715357" cy="712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79" r="24494"/>
          <a:stretch/>
        </p:blipFill>
        <p:spPr>
          <a:xfrm>
            <a:off x="7267173" y="4110390"/>
            <a:ext cx="2939515" cy="22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6" y="250941"/>
            <a:ext cx="2024742" cy="814451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792" y="1460156"/>
            <a:ext cx="11457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Stops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stop is followed by another consonant, do not release the stop because it creates an awkward, extra syllable.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834" y="3392557"/>
            <a:ext cx="8700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going to read the next sentence?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can’t go right now.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move. There’s a spider on your back.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now, the job market isn’t good.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7456" y="550596"/>
            <a:ext cx="715357" cy="71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338" y="597004"/>
            <a:ext cx="589187" cy="56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0127" y="3392557"/>
            <a:ext cx="870014" cy="1435667"/>
          </a:xfrm>
          <a:prstGeom prst="rect">
            <a:avLst/>
          </a:prstGeom>
        </p:spPr>
      </p:pic>
      <p:pic>
        <p:nvPicPr>
          <p:cNvPr id="9" name="Consonant Stop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634500" y="5505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6" y="250941"/>
            <a:ext cx="2024742" cy="814451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202" y="2177832"/>
            <a:ext cx="4581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Linking Vowel to Vowel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 a short /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 sound or 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 /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y/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to the first vowel.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63551" r="66966"/>
          <a:stretch/>
        </p:blipFill>
        <p:spPr>
          <a:xfrm>
            <a:off x="5687895" y="692953"/>
            <a:ext cx="5601897" cy="3487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6353" y="4759531"/>
            <a:ext cx="4126756" cy="894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126" y="4240312"/>
            <a:ext cx="17331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in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 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126" y="250941"/>
            <a:ext cx="2024742" cy="814451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126" y="2345635"/>
            <a:ext cx="7156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 really love her?</a:t>
            </a:r>
          </a:p>
          <a:p>
            <a:endParaRPr lang="en-US" sz="28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he do the homework?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him, but I’ll meet him.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he?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her the letter today.</a:t>
            </a:r>
            <a:endParaRPr lang="en-US" sz="28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3635" y="397564"/>
            <a:ext cx="614900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Reduce </a:t>
            </a:r>
            <a:r>
              <a:rPr lang="en-US" sz="2800" i="1" dirty="0" smtClean="0"/>
              <a:t>he, him, his </a:t>
            </a:r>
            <a:r>
              <a:rPr lang="en-US" sz="2800" dirty="0" smtClean="0"/>
              <a:t>and </a:t>
            </a:r>
            <a:r>
              <a:rPr lang="en-US" sz="2800" i="1" dirty="0" smtClean="0"/>
              <a:t>her</a:t>
            </a:r>
            <a:r>
              <a:rPr lang="en-US" sz="2800" dirty="0" smtClean="0"/>
              <a:t> when any of these pronouns appear in the middle or end of statement or question.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9126" y="1279267"/>
            <a:ext cx="32030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45414" b="28552"/>
          <a:stretch/>
        </p:blipFill>
        <p:spPr>
          <a:xfrm>
            <a:off x="1074484" y="3730752"/>
            <a:ext cx="10043032" cy="180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7206" y="438912"/>
            <a:ext cx="19975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Stress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4672" y="1146048"/>
            <a:ext cx="7997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Words: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said louder and longer.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nouns, adjectives, verbs, adverbs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Words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are reduced in speech.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articles, pronouns, prepositions, conjunctions,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093" y="425660"/>
            <a:ext cx="19975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Stress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6396" y="226876"/>
            <a:ext cx="6452407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Nouns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stress is usually on the first word.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lost my credit card.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went to the bookstore.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and his brother are taxi drivers.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watched the football game.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93" y="3457909"/>
            <a:ext cx="6869188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Before Nouns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stress is usually on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word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 nice card.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went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store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and his brother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drivers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watched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terrible game.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972" y="1217515"/>
            <a:ext cx="1775710" cy="17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1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017" y="337312"/>
            <a:ext cx="19975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366" y="1063278"/>
            <a:ext cx="69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Phrases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stress the last word.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366" y="2220131"/>
            <a:ext cx="7215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go there now.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doesn’t study every day.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wants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with you.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lived here for five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2838" y="2220131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7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2885" y="839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309" y="621646"/>
            <a:ext cx="10689874" cy="55092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</a:p>
          <a:p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Mastering the American Accent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Lisa Mojsin, M.A.</a:t>
            </a:r>
          </a:p>
          <a:p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Pronunciation Pairs</a:t>
            </a:r>
          </a:p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 Baker &amp; Sharon Goldstein</a:t>
            </a:r>
          </a:p>
          <a:p>
            <a:pPr lvl="2"/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/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7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9747" y="2680362"/>
            <a:ext cx="8225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confidence in speaking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professional image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relationships and interpersonal skills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008" y="147088"/>
            <a:ext cx="3607985" cy="1245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06" y="294424"/>
            <a:ext cx="3232624" cy="2197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5358" y="4269441"/>
            <a:ext cx="2721740" cy="21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3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4414" y="2600467"/>
            <a:ext cx="109372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teach?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be required to pronounce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specific way?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time should be devoted to pronunciation exercises in class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good resources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69" y="462579"/>
            <a:ext cx="3217547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Points to Consider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141" y="175727"/>
            <a:ext cx="5260630" cy="24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8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12009"/>
            <a:ext cx="6082086" cy="2947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440" y="5300930"/>
            <a:ext cx="8351132" cy="892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3767" y="655178"/>
            <a:ext cx="1704975" cy="170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90365"/>
            <a:ext cx="1765300" cy="1447800"/>
          </a:xfrm>
          <a:prstGeom prst="rect">
            <a:avLst/>
          </a:prstGeom>
        </p:spPr>
      </p:pic>
      <p:pic>
        <p:nvPicPr>
          <p:cNvPr id="3" name="Inton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44663" y="7269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2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6027" y="438912"/>
            <a:ext cx="311994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Intonation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2133" y="157296"/>
            <a:ext cx="1564670" cy="160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44" y="1719661"/>
            <a:ext cx="4068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 live in Cambridge.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Where does he live?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Please, listen.</a:t>
            </a: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844" y="3862185"/>
            <a:ext cx="4068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 she here?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Can I help you?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 you want one?</a:t>
            </a: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940" y="1497868"/>
            <a:ext cx="5092067" cy="3819050"/>
          </a:xfrm>
          <a:prstGeom prst="rect">
            <a:avLst/>
          </a:prstGeom>
        </p:spPr>
      </p:pic>
      <p:pic>
        <p:nvPicPr>
          <p:cNvPr id="2" name="Yes-N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03554" y="3805709"/>
            <a:ext cx="487363" cy="487363"/>
          </a:xfrm>
          <a:prstGeom prst="rect">
            <a:avLst/>
          </a:prstGeom>
        </p:spPr>
      </p:pic>
      <p:pic>
        <p:nvPicPr>
          <p:cNvPr id="4" name="Wh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656747" y="31637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7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5942" y="297822"/>
            <a:ext cx="30870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Intonation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93" y="6154333"/>
            <a:ext cx="2041873" cy="438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4929" y="1157204"/>
            <a:ext cx="9644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Nonfinal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word/words</a:t>
            </a:r>
          </a:p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have time, I’ll help you with the homework.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that time, I had three jobs.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asked for a tutor, but he didn’t call him.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20" r="29478" b="17421"/>
          <a:stretch/>
        </p:blipFill>
        <p:spPr>
          <a:xfrm>
            <a:off x="3838017" y="4414852"/>
            <a:ext cx="7329856" cy="21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2499" y="438912"/>
            <a:ext cx="30870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Intonation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198" y="1100003"/>
            <a:ext cx="115768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Nonfinal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or 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bought bread, coffee and eggs.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David, get up, get something to drink, and start your homework.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this done fast, you’ll need, patience, time and luck. It’s complicated.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" t="32182" r="8309" b="15971"/>
          <a:stretch/>
        </p:blipFill>
        <p:spPr>
          <a:xfrm>
            <a:off x="859031" y="4535424"/>
            <a:ext cx="10050684" cy="19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6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2499" y="438912"/>
            <a:ext cx="30870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Intonation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146" y="1134223"/>
            <a:ext cx="7542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Nonfinal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she live here or in Florida?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54" r="19735" b="22510"/>
          <a:stretch/>
        </p:blipFill>
        <p:spPr>
          <a:xfrm>
            <a:off x="668450" y="3197666"/>
            <a:ext cx="4750535" cy="3058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54"/>
          <a:stretch/>
        </p:blipFill>
        <p:spPr>
          <a:xfrm>
            <a:off x="9389555" y="438912"/>
            <a:ext cx="1792278" cy="212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312" y="4463537"/>
            <a:ext cx="1792248" cy="17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8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88" y="1179306"/>
            <a:ext cx="1063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“Native speakers connect,  or "link," words together… They connect  the last sound of one word to the first sound of the next word.”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1513" y="204409"/>
            <a:ext cx="1988975" cy="716936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588" y="2400704"/>
            <a:ext cx="1147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Link­ing creates the smooth, uninterrupted sounds that are they key to natural, fluent-sounding speech.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03" y="3741576"/>
            <a:ext cx="11513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saying "it's- a- cold- evening" with each word pronounced separately,  say "it sa col devening,"  and your speech will instantly sound more native-like.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630" y="4977281"/>
            <a:ext cx="2762250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104" y="5526157"/>
            <a:ext cx="31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Mastering The American Accent</a:t>
            </a:r>
          </a:p>
          <a:p>
            <a:r>
              <a:rPr lang="en-US" i="1" dirty="0" smtClean="0"/>
              <a:t>Lisa Mojsin, M.A.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7799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6444</TotalTime>
  <Words>593</Words>
  <Application>Microsoft Office PowerPoint</Application>
  <PresentationFormat>Custom</PresentationFormat>
  <Paragraphs>154</Paragraphs>
  <Slides>18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Intonation</vt:lpstr>
      <vt:lpstr>Slide 5</vt:lpstr>
      <vt:lpstr>Slide 6</vt:lpstr>
      <vt:lpstr>Slide 7</vt:lpstr>
      <vt:lpstr>Slide 8</vt:lpstr>
      <vt:lpstr>Linking</vt:lpstr>
      <vt:lpstr>Linking</vt:lpstr>
      <vt:lpstr>Linking</vt:lpstr>
      <vt:lpstr>Linking</vt:lpstr>
      <vt:lpstr>Linking</vt:lpstr>
      <vt:lpstr>Linking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Intonation</dc:title>
  <dc:creator>Flory</dc:creator>
  <cp:lastModifiedBy>mfeher</cp:lastModifiedBy>
  <cp:revision>289</cp:revision>
  <dcterms:created xsi:type="dcterms:W3CDTF">2014-01-23T14:32:06Z</dcterms:created>
  <dcterms:modified xsi:type="dcterms:W3CDTF">2014-04-01T20:22:55Z</dcterms:modified>
</cp:coreProperties>
</file>