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57" r:id="rId4"/>
    <p:sldId id="259" r:id="rId5"/>
    <p:sldId id="265" r:id="rId6"/>
    <p:sldId id="260" r:id="rId7"/>
    <p:sldId id="262" r:id="rId8"/>
    <p:sldId id="272" r:id="rId9"/>
    <p:sldId id="268" r:id="rId10"/>
    <p:sldId id="271" r:id="rId11"/>
    <p:sldId id="270" r:id="rId12"/>
    <p:sldId id="267" r:id="rId13"/>
    <p:sldId id="266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2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8518F-CFB9-49BA-9E21-76242AB7757F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F80DE-D321-4894-B01A-887D446437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080FDDEF-5169-4BBC-A4A8-5040A0701770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A8E68DA-0DED-4E90-9E3E-B492E99B6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296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Discussion with key points about pros and cons of each type and that structure of council will likely develop base on program size. Keep in mind sustainability with developing a student advisory council.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1E21AF-0991-4B2F-80D5-1851D293CA8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Represent student body and compliment to student persistence measures</a:t>
            </a:r>
            <a:r>
              <a:rPr lang="en-US" smtClean="0"/>
              <a:t>. 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1E21AF-0991-4B2F-80D5-1851D293CA8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CA200-9833-44DB-94EB-C7F992A7CA9E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0F0F-F591-40ED-99DE-92F021CA8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B5DD3-3F3F-4808-BC29-69F674958607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F91FD-8E08-4CB7-ACA8-EA9C6833B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C8D10-272D-4902-9E9C-C28ABAEC74B2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A4FAC-307F-43C7-A9D7-5CEA632A3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29B70-4C5B-4F49-B119-0518C332979C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B3D55-C572-4A0D-B883-65141DE688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4862-26D1-438D-8870-D0FF221BE3D4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3461-EC22-49FB-A85A-A86CECC2F2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D579-F837-4A6A-B153-93BA12CB3813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B71F5-4C67-45B1-B1F4-D4351F8AB4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D13B-603B-484F-A1A7-329279AA5BFD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CCD1-008D-4CF1-BB3F-970A95314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1C66-44E3-4BC4-9C81-4DA9735996CC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07CB-116F-49B0-ABC9-773A3D53C5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440AC-F7EE-4C47-B29A-870B670AF633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2EEF0-5E23-429C-A0A9-421122726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D0DEE-5149-4BF3-A56A-F86443A132EC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93A7A-24EC-41D4-84AF-36312AAB91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D6A3C-9CF0-483B-8173-4E1E7D3919FA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FAD66-3421-46D9-ABD1-A9CAABDDB2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BAFEDC-DAA6-406E-B886-2557A2FC0C1E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12A9EC-5B54-457A-A741-360855B9F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851648" cy="1828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i="1" dirty="0"/>
              <a:t>Cultivating Student Leaders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i="1" dirty="0"/>
              <a:t>In Your Adult Education </a:t>
            </a:r>
            <a:r>
              <a:rPr lang="en-US" sz="4800" i="1" dirty="0" smtClean="0"/>
              <a:t>Program</a:t>
            </a:r>
            <a:br>
              <a:rPr lang="en-US" sz="4800" i="1" dirty="0" smtClean="0"/>
            </a:b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 First Literacy </a:t>
            </a:r>
            <a:b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Professional Development Workshop</a:t>
            </a: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09600" y="4953000"/>
            <a:ext cx="7854950" cy="838200"/>
          </a:xfrm>
        </p:spPr>
        <p:txBody>
          <a:bodyPr/>
          <a:lstStyle/>
          <a:p>
            <a:pPr marR="0" eaLnBrk="1" hangingPunct="1"/>
            <a:r>
              <a:rPr lang="en-US" sz="2200" dirty="0" smtClean="0">
                <a:solidFill>
                  <a:schemeClr val="bg1"/>
                </a:solidFill>
              </a:rPr>
              <a:t>Presented by Georgiana Chevry, Don Sands and Michael Feher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457200" y="1828800"/>
            <a:ext cx="80772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US" sz="2600" dirty="0" smtClean="0">
                <a:latin typeface="Constantia" pitchFamily="18" charset="0"/>
              </a:rPr>
              <a:t> Builds </a:t>
            </a:r>
            <a:r>
              <a:rPr lang="en-US" sz="2600" dirty="0">
                <a:latin typeface="Constantia" pitchFamily="18" charset="0"/>
              </a:rPr>
              <a:t>working partnership with student and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sz="2600" dirty="0">
                <a:latin typeface="Constantia" pitchFamily="18" charset="0"/>
              </a:rPr>
              <a:t>    program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US" sz="2600" dirty="0">
                <a:latin typeface="Constantia" pitchFamily="18" charset="0"/>
              </a:rPr>
              <a:t> Taps into many of our student’s cultural context for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sz="2600" dirty="0">
                <a:latin typeface="Constantia" pitchFamily="18" charset="0"/>
              </a:rPr>
              <a:t>    learning and civic engagement (see handout)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US" sz="2600" dirty="0">
                <a:latin typeface="Constantia" pitchFamily="18" charset="0"/>
              </a:rPr>
              <a:t> Opportunity for student to apply skills from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sz="2600" dirty="0">
                <a:latin typeface="Constantia" pitchFamily="18" charset="0"/>
              </a:rPr>
              <a:t>    classroom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US" sz="2600" dirty="0">
                <a:latin typeface="Constantia" pitchFamily="18" charset="0"/>
                <a:sym typeface="Symbol" pitchFamily="18" charset="2"/>
              </a:rPr>
              <a:t> </a:t>
            </a:r>
            <a:r>
              <a:rPr lang="en-US" sz="2600" dirty="0">
                <a:latin typeface="Constantia" pitchFamily="18" charset="0"/>
              </a:rPr>
              <a:t>Helps with student persistence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Using Students as Mentors: Benefits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Students as Tutors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Provide opportunities for students to work together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Observe student interaction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Ask students to tutor other students informally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Invite students to volunteer as tutors formally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Continuum of student leadership development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981200"/>
            <a:ext cx="79248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endParaRPr lang="en-US" sz="2600" dirty="0">
              <a:latin typeface="Constantia" pitchFamily="18" charset="0"/>
            </a:endParaRP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smtClean="0">
                <a:latin typeface="Constantia" pitchFamily="18" charset="0"/>
              </a:rPr>
              <a:t>Looking Forward to Session 2</a:t>
            </a:r>
            <a:endParaRPr lang="en-US" sz="2600" dirty="0">
              <a:latin typeface="Constantia" pitchFamily="18" charset="0"/>
            </a:endParaRP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smtClean="0">
                <a:latin typeface="Constantia" pitchFamily="18" charset="0"/>
              </a:rPr>
              <a:t>First Literacy’s Workshop Website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600" dirty="0" smtClean="0">
                <a:latin typeface="Constantia" pitchFamily="18" charset="0"/>
              </a:rPr>
              <a:t> Participant Feedback</a:t>
            </a:r>
            <a:endParaRPr lang="en-US" sz="2600" dirty="0">
              <a:latin typeface="Constant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sz="1400" dirty="0">
              <a:latin typeface="Constantia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latin typeface="Constantia" pitchFamily="18" charset="0"/>
              </a:rPr>
              <a:t>	   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latin typeface="Constantia" pitchFamily="18" charset="0"/>
              </a:rPr>
              <a:t>                  Session II: Friday, March 13, 2015 </a:t>
            </a:r>
            <a:r>
              <a:rPr lang="en-US" sz="2000" b="1" dirty="0" smtClean="0">
                <a:latin typeface="Constantia" pitchFamily="18" charset="0"/>
              </a:rPr>
              <a:t>; 10:00am- 1:00pm</a:t>
            </a:r>
          </a:p>
          <a:p>
            <a:pPr>
              <a:lnSpc>
                <a:spcPct val="150000"/>
              </a:lnSpc>
              <a:defRPr/>
            </a:pPr>
            <a:endParaRPr lang="en-US" sz="2000" b="1" dirty="0" smtClean="0">
              <a:latin typeface="Constant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sz="2800" b="1" i="1" dirty="0">
              <a:latin typeface="Constantia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latin typeface="Constantia" pitchFamily="18" charset="0"/>
              </a:rPr>
              <a:t>                 </a:t>
            </a:r>
            <a:endParaRPr lang="en-US" sz="2000" i="1" dirty="0">
              <a:latin typeface="Constantia" pitchFamily="18" charset="0"/>
            </a:endParaRPr>
          </a:p>
        </p:txBody>
      </p:sp>
      <p:sp>
        <p:nvSpPr>
          <p:cNvPr id="15364" name="AutoShape 2" descr="data:image/jpeg;base64,/9j/4AAQSkZJRgABAQAAAQABAAD/2wBDAAMCAgMCAgMDAwMEAwMEBQgFBQQEBQoHBwYIDAoMDAsKCwsNDhIQDQ4RDgsLEBYQERMUFRUVDA8XGBYUGBIUFRT/2wBDAQMEBAUEBQkFBQkUDQsNFBQUFBQUFBQUFBQUFBQUFBQUFBQUFBQUFBQUFBQUFBQUFBQUFBQUFBQUFBQUFBQUFBT/wAARCACwAIoDASIAAhEBAxEB/8QAHgAAAQQDAQEBAAAAAAAAAAAACAQGBwkDBQoCAQD/xABJEAABAwIEBAQDBQUDBw0AAAABAgMEBREABhIhBwgxQQkTIlEUYXEVMkKBkSNSYqGxFjNyGSRDY5LB0RcYRHOCorLD09Th8PH/xAAcAQACAgMBAQAAAAAAAAAAAAAFBgMEAQIHAAj/xAA3EQABAwIEAgcHAwQDAAAAAAABAgMRAAQFEiExQVEGE2FxgZGxFCIyocHR8BUzQiNScuE0Q5L/2gAMAwEAAhEDEQA/AHTzq+IpxL4Ccfq1kPK9Ly0uk05iI63IqMF5590usIcVch5KbAqIFgPne2Iepniw8a1RQF0/J61D/SfZbwUfqBItiOvE6DR51M5htxtbhi07WlDillCvhG9lXFkmwBsnaxB6k4G2LK8tklX7NKTucC31uAkJNPGF2lq4gKdQDpRw/wCVe4zpA1wMoEdwaY//AO4wia8XDjPGToXS8nP6dtbtMfBX87JkAYC1x8y2zoWbEbHCKTTpL7zJQu6EpsoE7k4gS6sfEqij1lbxLbII7BVjNA8Z2ssxoiazwypsyTcB92BV3I6Fe5Shba9P0KjiTIvjD5EXEaVIyHmFEspBcaZlRnEJPcBWoEjpuUj6YqjTT20pQlbKQsk2B+mFDYSANLeggWAxublYO/pUScFtlfGj5mrVz4v+R1PJAyBmPydBuv4mPqCriw06rWte5vtYbG+35Xi/5L+EWW8gZgXL30trlR0tk9rruSP9k/niq1OoiwJ+gx8OhJQpbqUEblJUBiIXTvOrP6FYjdB8zVn1c8YKjx21fY/DKoTCei6hV22B+iG1/PDdX4wtYWpsJ4VwUCx1aq6tQJ7WsxiuJTzZXs+kJ9ri2Map3lKNlagP0x72h47GsjB8PQNUfM/erAZXi+Z9QbNZAy02Nd7LkSFWTfpcEb27/wAu2PKvGBz4FEJyDlv85Uk/78AOZTa2UqUQkqF7KNsYw+gnSjS4TtZJv/TGBcPc62OEWB2R61YXS/GPzDHYcTUuF9Llv3ulyHWHWEW9ilTSz+d8b3L/AIyiX5yU1nhS4xCJst2BXA46ge4StlIV9NQ+uK1vJCACobY9oQN7DbG3tbnOtP0CzVun5mrSKj4wmWmXwKdw1rUqPY3ck1JhlYPb0pSsdPnt88N6v+MHIdhkUHhehiVq/vanWS4gJt+420CTf+L+uK32rjbe3tjOEm3XGpunTxqQYDYI1yT4mrCsgeKln3OeeMq5ek5Ry1T26tVIVOkTG1SFFpLr6W1rQlTgAICrgFVgRvcbYs0VYKI19/bHPdwkkMQuLWRJMp8R2GMw05x10p1hCBKbJVp/FYdsdBrgX5ivUOpwQtFqcBKjSljlozauISymJBqjvxP5kiVzr50aWlIRHjU5lohNvR8E0vf39S1b/T2wNkJlsLClWKrWuTgxfFaymKXzZrnhbjoq9BgzShTWlKNJcY0pN/V/cg3/AIrdsCOzDSixxUuFgKKaYMIYUplDg1FYPUH1IYRZRuBq2G2FC2vVpUtR3B69PphSLAHV07q9sTty/cpFf4zuR6rVXHct5PWUqRNW3/nE4X6R0non/WKGn2Ct7DHHkNpzrMAUzBAROYz2VA9Mps6q1ZiBBjPVCdIUG2IsZsuOuKPZKRuT9MEHkDkcz1mf4eVmB2NlKnrGspkHz5ZTbazSfSk/4lAi/Ttg4eG3BnJ/CCCqLleitRHFDS/Od/aSnz/G6rcj+EWSOwGM3FHO9O4aZAqOYakzPfW4pVPpLTLALDs5SCpAcWeiEgFSh1NrA9RgKb925cDVsnU8/wAgVI23mIQBJJgeNQ5k3kp4Z0ZouT2ftVTDBkOS8xVhEWOlAVZS7amk6bkDvbb6490at8vOWqcXoNayFCQ1LEMMNRluyEq1afNJ8lRU2OpcClDTv8sQPxM4gVzjDUk1zONQTW58ZlLUbzGG0Nx2htoabQkJQD1NhucRlKbpcaU3JkNttKB0IBHpUo9Ljp2OCycKSsf1nVKPfA8tfWmR3ArthKXFuITMHu5+8YnyFHRFrmQpK62qn5hyZU2aQpHxMqLMjBAStKSlxsLCS43dQSVIBsbg2IOHzLoTtHisOVJpigsTHURUTKqBDieYpGpCfNWAndO4sTt0vivRuJHloQ/KZSoNLCkEpBII6EHCuv5xqkqgRocqtVKTS4AU5GpkmU49Hjm25bbJKU7ewxCcEZKgUrVHbr9vrVxWCXDTYW46mInaDEbxMb+fhqW0vjFwfYaqEWpZ6g1KuwS6lyjwqE/MacLa9P7OUQG1pV95Kx6SD1w1s15o5fa7l+HUKlU6E9JkOJacp8jLUllyLt1U+hsiwt1Srvt7YBQTpuYKwXKU2WfITs+8qx3JPq6++yd8PtDMt2G08p9Dnlp0lCU2F7b7YIrwa2QBEgxz+ff8uyl/Drc4gHShSjlMpMJykcogEgcYM9tEnVeUPhrnhuTUcmVxMiGwyhx2TleoJqEJnzL6C4FgraN0kaVlB26YHPiFy7Z14cMuypNPTVqW2pWufS1F1LaR3cRYLRtv0IHvtiO6VmetZOzJNqOVa1UaHIdCmQ9DkuMLUg/eSdJBKTvdJ2ODO4G8c3885fpeX67Feb4hl/4VmQxYt1ZK76bo6NSLkJ0p9LgII0qFlVbq0ubMda0rOjkd/DnQe0fXcqUypJlP8gJTpxPIGNKB+JVWX1gBKwkmyVkbH6EY27arge2CF4u8urEp2XWMuR00+pgKVJpIQUodcB9QbFvQs73T0JFticDi3MCXUt6SHAdJSoEFO9jcH2xhp9u4GZvx7KlKXGtHiCeytjHe+DmRpF7Bl9py4Go7OJPTv06Y6MgouDWLWVvvcHHOrQ58WFX6VImurYhMTWHpDraAtSG0upUpQSQQSACbEb46I29c1tMhjQ4w6A42sHZSTuD+mDthsrwpI6S/E13H6VU94uCVPcxeWC4w4lLeVGAhxSwUrPxUkkgA3Fum/Xt0uQh1gd8G94tJa/5w+XwhiO2oZaYDjrToLjh+Ift5iRumwOxPUE+2wQAAk2FjijcmXVTTPg6QLFqOVTlyj8EonGziYpurgqy5RWEzpzSf+kqKrNME9kqIUVd9KFAWvcWbs0xDEKa+hIZhU+MqXIeV6Wo7LablRPRKQlPQe2w2wM3IDk5FH4NvVhLKVTMwVRwhdrEttHyW0E73GoOH/tYa/M1x5ZztURlnKkuqRcrxGwxOS+6W01WSldy4tkbaEFNkBXtqIBwvhg4jclsmEJ3/ADvovbWr149kb05ngB+bDn2TT84l87nDzJtQgw6LRpvEMPRfNkPtyXaO3HcNrNp8xpSnT11HSACB13sLfFHmMm8VJNKXPo7dIjQowa+FgS3VtPOalHz1IcNg4UqCSR1CfawD14V5Ay/m2pVpzMglv0eh0STW5DFOLaJMryi2kMocUCGwS4CpVidKTbfCyLSOHOeMsZ5nRuEVFyflOiUmVJdzLHqk9+ZFnaLQmEPOLLby3XlISW9AGkrO1hhoYsba3I6pEHnxq3fWN1gbpebWVhMEkxAnQCCQCdf4j51B1MmyKsha2wEQb6S2s3Ws9fvDoB8uuMGYsozq01qbcSiLe6kOI2HzFtz+eMGTKol0t098pQ4tWpsp+77kf1w9n57LMdSFOoBKdrqAuO+LkhJkU82Fs1jGHlVy4SOOsa8tOHZ470waQ3Iy1Jbjzj8XAUs6HUkgIJAskg/PphRm6qx109aorSxKWnymUEW1lRsQB72w6sx5GrNEoVLqNZy/UqZSKugqgS58RbTMxFgbtqULKFiCCOoII2xEUZ5FPzcGH3PNcilaSnVewt1+e2+MAZjmoLeXpw62TZtKBbcOUKJBKOG/GNSOIjXSpg5beHwzDxHynl+e02hqtyHoDyrgltT7LraFb9SFKQoH3AwzjEdSlBUbL6KA2II2P874lnhVRcw5XpVI4uNRGHMsZfrMecJBkp85xqPLZS8+hm+tyO0442244kWSpduxs1+YSHD4Zca8+UURZbEOFWJKYhLKkILK3FLZIcI0kFCkkEXv2xrClk5hVdu9w20eSyy8MoQBqRoUnXbiZB8DUXZqpbEioQ1NNgSZGpJANisi25/U74XTY1dYhN/DTm1yWgFJcZQWnQoG4KV3vcECx2OPdArjdQfVKK20TAojSLCyR0AB697/ADxmzLm+lQ0Ml1QMtWoeW2sH1C1rnt/wxISdExMVGlmwW0/fLeyJcjY5dNuG6iZMEfWirg5vg5wynlutMZhcr9Rq0Bp+ruSGlNOMVO5+KaUk9SF76h1Cwe+Br5gsjrpuZIuao7JTHqayiVa5CJKb7/LWgX+ZSs4z8AM/nLlVchSKzGgUTMUxkVl+VGElEYpWS3ISPvIKLkFSNyhSgQrYYmXjhRWq/wAFK6WNLi6b5MxhcVXmNr0vJSXAsCy0qS4oggdCMJbzRsL4FHwrMef20M0Fyl6xAXqUgKB5xsdgAdwRrFCaChTYcKm9CilOh1ehKtx6Sb7A9L9r46P6a4VU6KS35JLSCW2lBaEbDYK7ge+OasZcm1SbBZYT58hbqGwyEay8orACQPckgW73x0rwQiNCjs6UM+W2lHlosEosLWAGwA+WG60SADrNc06QuLcLYWmAJjt2qo7xbA0nmIoqmGI6XhlmOXlMqBW4fPkWLgABBCQALk3AGANNXKneum/YYOPxccxQE8yVLhoS2X2MsRQ+WQjWXFPSFDzCDe4QUWCrEA+xBwBISSvzDt8sRqbBcUVCiTF0UWjKGjw1q1LkJq08cB8nppCIiKv9oTBEM8rEdT/xSwjzSncJvYG29um+BkzBWnTmesxK2hEerN1CSiUhC9bZeDygvSruNV7e+Jd8P+rLqvBWowG1FK6bWnQLq3CHEIcFtzbfX2H9cbHmK4atZMzjk/iNlfKD79Fpq0/2rj01SUICCvQl5KSboU6244la7FAcCCbajcDYPpavHrZemYyPzu1roOD4n+mID4TmK0gERueXiTA03pk8tufFZd4tz40FbMmcvLdc8tuSyHGfMaguPpDiVCyk6mkkg7bYb+YuL2beajghX/7VzvOzNkLyq9HixGxHiyaW8pLEi8ZoBsOR3FtLDoAV5bzgUdhhx5F4HMcJWc4cQJma4Fay29lyp0jLU+LLb8+qS5scx20ri6vNacbQ4tTqVgBJSQCob4hbJf2hw5zDDrVMmqYrcUFGsJStlSFJKHG1tqBS42tBUlSFghQJBGGoqCRVW5tL/pBcruUoACYAOmkSYJ1MwYI4cRI03/BnhflasUGJmfOk3MaWKpmVnKtBpWUWGVzJU0obW66tTwKQ2hL7QCEjU4pZF0gEiZODzuWcp17inkiqUmi12fleqplVCqVKnofaqFEizExJ7TSlm8cgOtyApHq9CgSQAcIcp830nICosONww4fUyhuSnJDqqNCkQJLElxgsGQw8l1Xw7pbKkhxtIIBsLY1OY+K+Wo+Tq7Q8mZDpuTouYIhiVSc7UnqnUZMcqCiyHnCA22spRqCEjVpFztiNRBAVXrHCsZWX7ce6DGhUnKIIMmFBQ05JVJ3gjR652dn8WM+8yeTk1I1BpeaaNEpK5b5U3DqDtWEGIlsE20CO6+CE7aWgPwjGpyDwl4V1zMlNrNEyPEbDGbJuVcsS8xznZjOdH2abKUJExhaglTQnNxd2UpRZ/wAog6dhyyfxPzZy7TZlYyY/CbjyywqREqUBmYyl5leuO+hLqSEuNqKilQsU6jY74kd/msyZn3PGXeIGbsh5gkZ2oAjuQYVJzKmJQmnWClTXkxfILjDanEhxSEObqKjc3xOAkCQaSMUYvm3xavAAJ2y7fCEz4x66CpRkTMqZp4oT4+RVCLw7oXCOsQXYLDivKQ2/GefebOrfUJctpPyU0N7p2aHGzmF4gZLzJwpbjZgqGZstZiyZRZEvJE9XxEGpHQqFJjGOUqv5xjqIKRqSt3UkhQBw0+GHF6p06tV/M0qj0erIzKzMbqlMkMrZiPIkvea40lLagptKVpQU6VAgJAud8beu803GZFYlt5ezNGyjl1TDUeJTqXBYVHpbaWw2lqIXULcZ9KQSULBJuTviIL94yaZ77ou77Gw9aM5gpKde0gzPid9BAGu9PSJyzweGGZKtQKLw2gcSHq3nqpUBEvNrEgxaFQYaWFOPqebKPh3FfE6jKv8AdZBQCVEYx8PKoxTeFHFGVwUis02vZJrvlQ85tRUfakzKr0l9YAcIILqXgnW7pCiyUpNgiwiqj8w2c8oZbk5VzhJf4j5AqKENP5erVTlIQkNr1pUy+2sOMrBJ7qQoH1JNhZ7cOuZCRHkU7KPB7I8fJ0aQ+69IoZlLrEjMS/IcSpmS48E+c0Gy5pYCQLqKgCsi0hUSBFA7fBXG7nqb0REHUgJMGSCZO4kCAeBqHeLkiRxVrMrMlXiRoWYHoo+0ZUVoNfHuJSQp9aB6Q6tOnUpIGpQKrXUcGnUsiVCjcvMqk5kosOj1mDkYMS4LCAlAU3ABQpQBI8wpS2pVvx3xGeVeW2m0/MWWqlnWtU7N+XFxlSZeWaKuQ04pWm7LUh9aEem5BWlI1DRbpuZu4r1d5PCLPlVfeclSDQ5hWt5w6lFbRQLqJud1DrhNxS7bdyMJVJCp7vyeB5zTbet2qbnPYt5UAETEZteAnYQdSNZEab14cI4pkcWMjpQ2y447X6akJkavKUTKbsF6QTp97C+OhJxu61HV3OOfLhDEYqnFrIVPkw0VCPJzDTWHITqtKJCFSmwW1HsFA2Jx0IKJ1H1d/fDRY/CqucdJf3W+4+tUf+Ka60rnIzRaIlpaKdTkFwEXe/zZJ1mw676d7n0e1sCjHjeeELc3T+6e2DL8WGG2xzZOOJbKVSKBAcWSgpuQXU9b+rZI326W7XIgsMEoB30jGHlZSasYaz1jSDHCiS5GeIyMk8UH8vStXwOZW0xmlEgJRLRcs/7QK0fVScWIwZkqJNuhSY5dbUy4FpuFNqFikg9QodRimymy5EGW1IivLjvMuJdaeQSFNrSbpULdwQD+WLX+B/FdjjLw+pmZEgfFON/D1BhKRaNMRs6kDsCfWn+FQwk4swUrD6e7x4U5MQlPVHam9nvlNybmmptyKG8rI0ot2eMWOZUV1d7g+SVJU3fa+hVh1CMQXmDlU4gUqA/Ugii1YJc0Fmn1EB472Cg28EKIPyvbBmVFwMo87zFaU7bjsO5OMTkEv+dokxDMjsNypMFuS0qVHYcP7J1xgKK0NrsdKlJANvpirb4veIBSkZ8onY6DtjgKPM4tc2oSlbvukwArWT2HcnxPdQH575a+I9HiOMOUiBJZRCNSflRaqw4y02hKlKbJ1XLtgbNgEnYC98QvSa2+xJTTZcW6W1ltKygodaIJuFJPtYjexG+2LR5XmNOsuNKUmx1FZULp2uCPnfEF8aeXaj8Vq5IzLT5btFzpJmtyJUzQHIUxHpS6XGEgEO6RqC0Ea1FWsEnUDljjjapRcjLyOvz/ACKru3d37Si6BnYEAcJ5HceMg7dgh1+pQpUdUNkpPmbKbWj7w7C3thqHJzrPluw9C4oWkOeYbFsX3se/0wRld5Qs5Q89CmUQ03M0UtKcj1RMpuCyq34FCQpOh35XKT2UcaWicDM/12mVpMHJlRIpCgZrr6mmLb9GkuLSXunVsKHzweTctnVtQI76Yn1YfiZK71xKYHu8COQ11En8mo8S1JbCS04HEKvZKNv5Y0WY64IjbTLE1vzivWpAWCSAOlr/AF6YNXhFwTYydkaaiu/ZtYqWYg0Z1MkU9LiqWlh0qbbEhV7lZIUsIsPQkEqF8Oyq8OssTYuZYsfK1CpkLMDTLNSjwKaywh5LYIT5YSm7B7qLWgqO533wJXjFqwohUq22gjzmq2I4g48hTNkMvCSSNo20nmOII1BINAbwqy/XeMeeo2XqLTHMwVhTS3IsCPoAASLuLUVKCUgC26iBv7kYKHgrwxgZIpqa+85T59TrtNXHm02TSVB6kKblJW3odcNtZ0XJQn92x2BxI0nKeXsv0emJpuWaNTnKXFMKK7DpzTToQs+oOOhOpwm25USSbk7k4SQUJkxgVFSTaxt2JN8DL3GeuSW2BAI3/wBD70JaQ+4xkuiDrMxJMTEk+EREREkUt+KL0tOpkuhJAF9icJeOtYFK5e89LU60hbsFMYa031KcdQiw+fXCxjS4+2jUblekEC2+In5zcwJg8MqPSGlo82p1MuOJ7ltlvt8tbg/lhftU530Dt9K3uUgoihg4VvR2+LOR3ZSEuRUV+nqeQpOpKkfEt3BHcW7Y6E3HAHFC46n8OOdfItTfo2estz2HFtPQ6pDkIdbvqQpL6FAixBvcDoQfmMdFa2QVqOoi5+WOn2XwmuW9JhDrfcfWqZvFlfed5qrSI4ZQzl6C3GWHCrzm9Tyisgn0nWpabDskHvgQaavzo6h0N8GN4r8VqRzVpW2t5Sk5ehJWlxWpKVa3jZA/CmxSbfvFR74EGIwmOkjSASb4r3ChmIPOjOEtr6ltcaRWRttKD6U29zidOVLjojgzn4x6o8pOVq1pZn3JKYyxcNybfw3IV7oUe6RiFYMV+pzmIUOM9MmSXEssRo6Ctx1xRslCUjcknYDBC5U5COIGZozLlfmU3KkV1IUpDy/i5SQe3lo9IPYhSxbAe4U1kKX1QDTCowIA1qwimqRUKtTIq3W5MaW+yBoIKFoUpIvfoUkHr7YG/wAP3l24sSubjiVxC4mUmq0VlDc6nzV1JKkfaUiQ4PQ2Ts4yhCdWpJKRZoJuDtM3D/JDPDPK+WaIzUp1UbogZSJU2ynVIbcC/wANrAAaUp7JAG9r4NaVVIsKlu1FTifhW2TILg6FAGq+IejnVp9okzt5a0n9J8xNuUDn56UH9RQtqQ4wq6VNkoJudyDY4QsU+zgJUVKPXVjbVAGTLddX6VqJX77k3P8AvwmaCviBYC18JQEK7KfZhHbSOoR0LSfOSkpCSNRHTGsRETo1BrUnsV3Nvpjc1Vtcr9lqCU9ylIF8a1CCzratqVp3PsMeIqRCjFalTK/NcI1FBJBvhSUhMZS7k6R93CaVJeZKkpRdsHc2x+khSIRc12FjcHoBjI2qYSTrTTrFRMlaStJCU/dScJ4rpShYABAP4cIJ8zznFrPpIBsn23xmpcoKQsqRsOmnqTjfKaumIgUpYTIkTmihPkgrACib/qPfAx85dbVJz3QqUVFSafSw4v8A6x5xS/8AwhGCRFbiQpCpM174antArfkqUAltsAlSvyAOK/s/58Vn7PFZr76lpE6SpxsOD7rQ2bT+SAkflgxhbBceLnBI+Z/DVK9eQhKUKMTXvKMh1nNtBdZeVFdTUYykPo06m1B5BChqIFx132x0ZLdGtXTr88c6vDWmqzPxHynRorwZl1GsQojThVpCFOPoSFXsbbnrbHRUtxQWoaAd+v8A9OH+ykAzXLukykqcag8D9Kpf8SwpPOBm8BCUqTDpwUpNvUfhWzc/OxA332HywK9t++Ci8SB2U5zd5vEqIxGCGIKGiybl9r4VspcWe6zcg+wSBva+BeNir88Dnv3Fd9OGGiLNr/Eelb7Iecp/DvOdGzLS0tqqFLkJkNJdF0LtcKQr5KSSk23323xZlwc5jsn8b4YRSXHKfXW2lPSqJK3dZSCAVpUBpW3dQAULHcXAOKrwkn/DgxeRjMmVMh5WzhWK7Ocp82bLahJfcgyHGfJbQF6PNbbUhKipwnSSD6QdxgLiDKXGSuJUNoq24Uo946UZUhK5T4Qm6Uq2uNiNvfCbMXExzL1ARRZE+UuJupMJCha17gkntfe17fLDJf45UWreYxkuHPzlWlqDLLMSG/HhNKP45Mt1sIabSNzbUs9EpJOG/wAUaHUn5z9VhRHZMZxPrbFytlQAA2/ElXYDcYWWG1oXlWSnN4T/AK9aI2KGL54NuEQnXx7Dz7qkSi5lgV5ohpRS8hI1tKI1C/f6YUrUGXAEGyvniOchUWXBU9PmNqiqSzoaZWLKVc+oqHboLfU4dsipMRVtE7t7gC9yfpiJ4JQvKgyKt3NuhDpS2ZFLXIkpakKkLDhsfWlX8rYwOoKHtKL20gXOPb9VKIS3knUgnZASQU7d8NWbVJUl0A+cx6L6QkHXuOmIpqshBVvS+c4rzigJKrmxIwnkRlIYShSVJQUlWknff/8AMa2THMtZ8wAWWDbUbA/XCCY7J+zgQ8bLukAKtZPSwxsKkCYMU062tMKebqsg7qUOg3wg+2E/Eh5u4SgH75tq9umM61LdfLS2tZKigBX47e388Q1xJ5g6XkxuVTMvFup1+ymfNTZcaGbm5v8A6RYvsB6QepPTF1plbyghsSamccQwnMs0k5nOLKYlGOTaa9pqEoJXVXws/s2tlIYG1rq2Ur2AA7nArS3Q44kptcfphXObkTHnpD6nH5DiitxxxRUpajuSSepxrACFkKFkg74fLK2RbNhCDPPtNIuIXLjyypYidqkvgZEiT+MnD1ie423AezHTkSlPEhAbMpvVqI3A7be+OitQuo7kb457+V2LFlcw/CxEsNKjKzRTg4l/7ih8QiwPvvb87Y6DVJOo7jr74K2pGUzzpTx1JDjfdVLPiUoeHOHnHWNnI9PLZF/ufBtD+oOBe8ux3ODN8VHLSaFzONT0LDhrNAiS1pBF0qQp1jf6hpJB+vtgK5MtOotoupfcgbD5YFvAl1Q7ad8PdSLJok/xFepFQajnQDdZ7YJDkf46x8h51n5Xqkj4Km5lU0hmUp7Q2xLQFBIVfaziVab/ALwR2wLb7QdXrAFz9427Y/F1CBpA1DoRiJ22Q82Wzxry7hwKnSBVzqoS5DgW4suL1feWq5+mE82GJClNLUoov92xwGvAfn5iUulsZe4lJfWYjaW49fhs+ctxAAAEhvqVAD+8Tcnum/qJDU7mO4a5iQh2Dn2gIC7XRImBhY/JzSRhFuLB+3MKQY5jUUXYvGntlCakGPAiwWdBF1JFkqJJP88a2ZCZUtKlMFTYFwpQ6n2GG7UeK2QmkLlSs75cZjJ9IKqswQo9eyyf5YYOYubfhbS4jhazS7XHgr0x6PEccIHtqcCED63xXRbuL+FBPhVsuoBjOJqWrtx3yW0BKL2UkdL9MaitNRzJUW7hQGk7gAb774GTMnP1CaQtvL+SpMgDbzqtOCRe/wC42m/T+LH7gVzO1TihnqZRM0op0NuVGKqa3EbLSUuIuVNkqUVK1Jubk3ug++Lhw65S2XFJgDXfWst3bCnAidTptU7VavtNPOwdKi8sDoO18RTxO5gMq5EYEF2oCp1FlV/gqYoOqG24UsHSj8yT8sO6txy9XHEO3faI0FuwSSg7EXB+ZwBXEbJj2RM91ugKUNMOSpDSv3mjZTZ/NKk4s4datXKylw7axzrW+dctkgtCZ48qcvErjvXM9xXoUdKaLR1psYUdWpTg7+Y7YFV/YWHyxHNObCRrXa3QY8Lj+WU79ce2mVjpsm97jvhzbbQyjq0aClbrHHXg45qa2KQnoo41ciL50glhCl26j54X6PiOmMrbBabKU7E73xolWSiDjRuBlO1S5yeNGLzMcJ1BSEq/tFDB8zpuux7H8vnbpi/kAW/+Mc+/LfU2KLzAcM5smMJbTOZacSyUlRN5CEggDqQVAj5gY6A1FQURoUd+t+v88ErQ5knvpI6RoCHWwOVVTeMEwIfF3JU0eWhx/LqmtVwFEokrIv8AL1/1xXe5NKGVL2BKvwnriyTxmKM4czcK6kGgtt2HUIylD7wKHGVC/wAvWbfnitKayVu6UtaEW6AdcYWhPWGrNtcOGzbycBHzrfQUJdiNqUBdQ3xqKjEeVNUhj0tne47Y2NNbU/BbbWbFG22PTKlAugAKCTa3c4pglClRTA40m5aQFaT57VoZNPdKdiS50Iv2wmU0trZSiF+2Hd5SXDdNrY1s2glbvmtruSfUkj+mJkPjZVD7jClJAU1rWsYTqASAE7bkDGwgMhDiSFFIHW3fGRilOhBBtf6YzCA6yDci+MLcBkA1uzarQQpSazACyvvA36EdcLKLU5VArdOqUFrzJkOQ2+yhIuVrSoEJt3v0t88a5Di2li4IT3Jw/OENCGZ+KGUqalOtD9TYU4n/AFaFeYs/7KTgfcOJYaU4v4QCT3AUdbHXaAwfrVhFOyqJKxLmIbhuOISQwk3KNt0/l0xCnNrwmo7vDibmaDTmzXYcthyTPF/MXH3a0ne1klTe3y+WCcREXKc8tgALJ/F2HUnDTzblT7dg1KhTgTGqMdyMtP8ACtJSD87Eg/UY+e7bH7sXbdwpUISQSBxHEc9qbVtIeSUVVu7EU4dlE6eo9sZGWLC1yfkcKptOk0mZKp0xBblxnVx3UnqFoUUn+aceEggWPTH0TnkAgzSmhlB96N6/NAI9hjNe6be/fGJW/TbHtKtgN+mIzrV0CKljlVoa8xcy/CyGgFV8yQn1BDoaOlpwOqIUfkg7dT0G5GL8r6/Vqb3364pI8OuAmoc4mQUrhszEsCdIIdNvLUmG9pcAvuUq02+t+18XdeUn6YMWaR1ZPbXN+kqybpCeQ9TVc3jEVRC6VwvpA85C1vz5dwgaFBKGUfe66hq6dLG57YrK+EVoUlRJF+hxYJ4ulQeXxWyJAVJS5HYob0huN5ZBaU5IIUsqOytQbSLDdOjf7wwA7g+WKVyv+qRTLgrKfYmyeM+ppHEifDo6lRV1vjI6yC4k33AxkGwx5ct36YqySZpgCEpGUDSsaWwlXp6e2Pqtrjv9cfFL0gq226gYSPynXQShASntc7nHgkqrVS0t6UrS8lCblVsIJVdjtL0FSnFeyRhGsuKSdR79jjxDpyHJYWs7399sWEtoAJUaFOXTyiENCJ4mlzctU1OnybJv1JwRPJdlv7U4vqnFGpqlU55+9r6XHCltI+tlL/TECIaDY9ITYYMjkeoyIuTM01tQIel1FuMglPVDTV9j/idP6YT+lFz7PhTxRxGX/wBGD8po1ZsqzjMZP2os6QPMjyNJHmaxdXcD2wmrsZD0ZuUs2LS9P63v/QYU5VYL9PeXdI1u/n0wqzNFQ1R0gEbLGo269r/zxwJIhrwoyVhL2Uc6rL5nMujLvHDNLaU6WZTyag1t1S8kOH/vFWIs7nBFc71O+H4lUeaEjTMo6ASO5bccT/QjA6e//DH0TgbxuMNYcVvlA8tD6ULdGVxQHOvoBv0OPaEkdsfBa/b9MZARbtgzUdFX4Y7aHObzLylI1qbplRUk6ArQfJte53GxIuLHe3QkYujsMUx+F9HMjm2pagtSQzR6g4QlwoCvQlNiPxj1X07dAfw4uc/T9MHbP9quYdI/+d4D61XN4v8AlkOUzhlmFEZ0qafnU96QlBLYCktONpUroCShZA7gK/dxWuvYYuj5++XvN/MTwroVGye7BVPp9ZROciT3gwh1Hkut3Dmk2Ukr2T0Oo36C9d8rw5eYWO4tKMix5aQqwWxW4dj8xqdBt9RincsrLhUkaGj2C31u3aJbdcAIncxxoZVYxPLsMEbO8PTmGhLaQeHS3y4SLx6tCUE/4j522MKvDw5iJLjaBw2eaBISVuVeAEi56n9t0xWDLn9po8rEbQDR1PmKGgunXsLnH1SVOjUTsO2Cu/yY3H4FIGWaUQTYlNbj7D369MJ5fhqcwTEYuoybDkKQCSyxW4hWd7WAKwL9+uJepc/tqp+oWat3U+dCsW9umMZi30qHowSyfDx5hwb/APJnJt86tA/9fHs+HzzCX9XDCXYdhU4B/wDPx7I6P4mse02Z/wC1PmKHDU4hAIOwHXFjXL7lFeVeCuUoroJkvQ/jHUdPW+fNNx7gKSPyxA1G8Obj9VpjMaRkE0yM4tIckyqtCCUIuAo2S6ok2vsBiwhrgFnCHDSxHpMVLLDYaabTLRfSkWSAPoB3xzfpnbX9zbtMWzKliSTlSTECBsO00WssQsmllSn07f3D79lanKkcx6MLgpKlqNvbfGHNCwKQsKBI81IsPniR6HwbzQzTmUvtQWVgXKFSbkH52SR/PHuocBcxVSEhJk0xlZVqKFOrUB+YRjnaej2LLb922XMco9YrJxiwS9mU8mJ5z6VWxz2MpRKyMsA6/hpSSoncjWgj+ZOBWvucWd803IXxM4qS8uHLa8vyEQGX0vKkzVsKJWpJSAC2b7A4gg+FXxySNWnK6iTbSKsq4+Z/ZdB+uOzdHcPurXC2mX0FKhmkH/I1XexewW4VJdEHtoOwd++PiT6u+Cdr/hucwNEkBpnJcespJsHqbV4pR+YcWhQ/MYxUnw4eYOpOEOZFbgJAN1y6xDSCQL2GlxR36dLXww9S4NMprX9SsyJ61PmK2HhotIc5wMqKVGdkFuDUVpW2m4ZPwyhrUbiwsSnvusbdxdV6vc4rr5H+Q3iXwK48R845vepUelRKbKZbbp034hb7roSgJUChNkgalX90pxYpfBe2QpDcKFc7xx9u5u87SpEASK//2Q=="/>
          <p:cNvSpPr>
            <a:spLocks noChangeAspect="1" noChangeArrowheads="1"/>
          </p:cNvSpPr>
          <p:nvPr/>
        </p:nvSpPr>
        <p:spPr bwMode="auto">
          <a:xfrm>
            <a:off x="63500" y="-960438"/>
            <a:ext cx="1577975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AutoShape 4" descr="data:image/jpeg;base64,/9j/4AAQSkZJRgABAQAAAQABAAD/2wBDAAMCAgMCAgMDAwMEAwMEBQgFBQQEBQoHBwYIDAoMDAsKCwsNDhIQDQ4RDgsLEBYQERMUFRUVDA8XGBYUGBIUFRT/2wBDAQMEBAUEBQkFBQkUDQsNFBQUFBQUFBQUFBQUFBQUFBQUFBQUFBQUFBQUFBQUFBQUFBQUFBQUFBQUFBQUFBQUFBT/wAARCACwAIoDASIAAhEBAxEB/8QAHgAAAQQDAQEBAAAAAAAAAAAACAQGBwkDBQoCAQD/xABJEAABAwIEBAQDBQUDBw0AAAABAgMEBREABhIhBwgxQQkTIlEUYXEVMkKBkSNSYqGxFjNyGSRDY5LB0RcYRHOCorLD09Th8PH/xAAcAQACAgMBAQAAAAAAAAAAAAAFBgMEAQIHAAj/xAA3EQABAwIEAgcHAwQDAAAAAAABAgMRAAQFEiExQVEGE2FxgZGxFCIyocHR8BUzQiNScuE0Q5L/2gAMAwEAAhEDEQA/AHTzq+IpxL4Ccfq1kPK9Ly0uk05iI63IqMF5590usIcVch5KbAqIFgPne2Iepniw8a1RQF0/J61D/SfZbwUfqBItiOvE6DR51M5htxtbhi07WlDillCvhG9lXFkmwBsnaxB6k4G2LK8tklX7NKTucC31uAkJNPGF2lq4gKdQDpRw/wCVe4zpA1wMoEdwaY//AO4wia8XDjPGToXS8nP6dtbtMfBX87JkAYC1x8y2zoWbEbHCKTTpL7zJQu6EpsoE7k4gS6sfEqij1lbxLbII7BVjNA8Z2ssxoiazwypsyTcB92BV3I6Fe5Shba9P0KjiTIvjD5EXEaVIyHmFEspBcaZlRnEJPcBWoEjpuUj6YqjTT20pQlbKQsk2B+mFDYSANLeggWAxublYO/pUScFtlfGj5mrVz4v+R1PJAyBmPydBuv4mPqCriw06rWte5vtYbG+35Xi/5L+EWW8gZgXL30trlR0tk9rruSP9k/niq1OoiwJ+gx8OhJQpbqUEblJUBiIXTvOrP6FYjdB8zVn1c8YKjx21fY/DKoTCei6hV22B+iG1/PDdX4wtYWpsJ4VwUCx1aq6tQJ7WsxiuJTzZXs+kJ9ri2Map3lKNlagP0x72h47GsjB8PQNUfM/erAZXi+Z9QbNZAy02Nd7LkSFWTfpcEb27/wAu2PKvGBz4FEJyDlv85Uk/78AOZTa2UqUQkqF7KNsYw+gnSjS4TtZJv/TGBcPc62OEWB2R61YXS/GPzDHYcTUuF9Llv3ulyHWHWEW9ilTSz+d8b3L/AIyiX5yU1nhS4xCJst2BXA46ge4StlIV9NQ+uK1vJCACobY9oQN7DbG3tbnOtP0CzVun5mrSKj4wmWmXwKdw1rUqPY3ck1JhlYPb0pSsdPnt88N6v+MHIdhkUHhehiVq/vanWS4gJt+420CTf+L+uK32rjbe3tjOEm3XGpunTxqQYDYI1yT4mrCsgeKln3OeeMq5ek5Ry1T26tVIVOkTG1SFFpLr6W1rQlTgAICrgFVgRvcbYs0VYKI19/bHPdwkkMQuLWRJMp8R2GMw05x10p1hCBKbJVp/FYdsdBrgX5ivUOpwQtFqcBKjSljlozauISymJBqjvxP5kiVzr50aWlIRHjU5lohNvR8E0vf39S1b/T2wNkJlsLClWKrWuTgxfFaymKXzZrnhbjoq9BgzShTWlKNJcY0pN/V/cg3/AIrdsCOzDSixxUuFgKKaYMIYUplDg1FYPUH1IYRZRuBq2G2FC2vVpUtR3B69PphSLAHV07q9sTty/cpFf4zuR6rVXHct5PWUqRNW3/nE4X6R0non/WKGn2Ct7DHHkNpzrMAUzBAROYz2VA9Mps6q1ZiBBjPVCdIUG2IsZsuOuKPZKRuT9MEHkDkcz1mf4eVmB2NlKnrGspkHz5ZTbazSfSk/4lAi/Ttg4eG3BnJ/CCCqLleitRHFDS/Od/aSnz/G6rcj+EWSOwGM3FHO9O4aZAqOYakzPfW4pVPpLTLALDs5SCpAcWeiEgFSh1NrA9RgKb925cDVsnU8/wAgVI23mIQBJJgeNQ5k3kp4Z0ZouT2ftVTDBkOS8xVhEWOlAVZS7amk6bkDvbb6490at8vOWqcXoNayFCQ1LEMMNRluyEq1afNJ8lRU2OpcClDTv8sQPxM4gVzjDUk1zONQTW58ZlLUbzGG0Nx2htoabQkJQD1NhucRlKbpcaU3JkNttKB0IBHpUo9Ljp2OCycKSsf1nVKPfA8tfWmR3ArthKXFuITMHu5+8YnyFHRFrmQpK62qn5hyZU2aQpHxMqLMjBAStKSlxsLCS43dQSVIBsbg2IOHzLoTtHisOVJpigsTHURUTKqBDieYpGpCfNWAndO4sTt0vivRuJHloQ/KZSoNLCkEpBII6EHCuv5xqkqgRocqtVKTS4AU5GpkmU49Hjm25bbJKU7ewxCcEZKgUrVHbr9vrVxWCXDTYW46mInaDEbxMb+fhqW0vjFwfYaqEWpZ6g1KuwS6lyjwqE/MacLa9P7OUQG1pV95Kx6SD1w1s15o5fa7l+HUKlU6E9JkOJacp8jLUllyLt1U+hsiwt1Srvt7YBQTpuYKwXKU2WfITs+8qx3JPq6++yd8PtDMt2G08p9Dnlp0lCU2F7b7YIrwa2QBEgxz+ff8uyl/Drc4gHShSjlMpMJykcogEgcYM9tEnVeUPhrnhuTUcmVxMiGwyhx2TleoJqEJnzL6C4FgraN0kaVlB26YHPiFy7Z14cMuypNPTVqW2pWufS1F1LaR3cRYLRtv0IHvtiO6VmetZOzJNqOVa1UaHIdCmQ9DkuMLUg/eSdJBKTvdJ2ODO4G8c3885fpeX67Feb4hl/4VmQxYt1ZK76bo6NSLkJ0p9LgII0qFlVbq0ubMda0rOjkd/DnQe0fXcqUypJlP8gJTpxPIGNKB+JVWX1gBKwkmyVkbH6EY27arge2CF4u8urEp2XWMuR00+pgKVJpIQUodcB9QbFvQs73T0JFticDi3MCXUt6SHAdJSoEFO9jcH2xhp9u4GZvx7KlKXGtHiCeytjHe+DmRpF7Bl9py4Go7OJPTv06Y6MgouDWLWVvvcHHOrQ58WFX6VImurYhMTWHpDraAtSG0upUpQSQQSACbEb46I29c1tMhjQ4w6A42sHZSTuD+mDthsrwpI6S/E13H6VU94uCVPcxeWC4w4lLeVGAhxSwUrPxUkkgA3Fum/Xt0uQh1gd8G94tJa/5w+XwhiO2oZaYDjrToLjh+Ift5iRumwOxPUE+2wQAAk2FjijcmXVTTPg6QLFqOVTlyj8EonGziYpurgqy5RWEzpzSf+kqKrNME9kqIUVd9KFAWvcWbs0xDEKa+hIZhU+MqXIeV6Wo7LablRPRKQlPQe2w2wM3IDk5FH4NvVhLKVTMwVRwhdrEttHyW0E73GoOH/tYa/M1x5ZztURlnKkuqRcrxGwxOS+6W01WSldy4tkbaEFNkBXtqIBwvhg4jclsmEJ3/ADvovbWr149kb05ngB+bDn2TT84l87nDzJtQgw6LRpvEMPRfNkPtyXaO3HcNrNp8xpSnT11HSACB13sLfFHmMm8VJNKXPo7dIjQowa+FgS3VtPOalHz1IcNg4UqCSR1CfawD14V5Ay/m2pVpzMglv0eh0STW5DFOLaJMryi2kMocUCGwS4CpVidKTbfCyLSOHOeMsZ5nRuEVFyflOiUmVJdzLHqk9+ZFnaLQmEPOLLby3XlISW9AGkrO1hhoYsba3I6pEHnxq3fWN1gbpebWVhMEkxAnQCCQCdf4j51B1MmyKsha2wEQb6S2s3Ws9fvDoB8uuMGYsozq01qbcSiLe6kOI2HzFtz+eMGTKol0t098pQ4tWpsp+77kf1w9n57LMdSFOoBKdrqAuO+LkhJkU82Fs1jGHlVy4SOOsa8tOHZ470waQ3Iy1Jbjzj8XAUs6HUkgIJAskg/PphRm6qx109aorSxKWnymUEW1lRsQB72w6sx5GrNEoVLqNZy/UqZSKugqgS58RbTMxFgbtqULKFiCCOoII2xEUZ5FPzcGH3PNcilaSnVewt1+e2+MAZjmoLeXpw62TZtKBbcOUKJBKOG/GNSOIjXSpg5beHwzDxHynl+e02hqtyHoDyrgltT7LraFb9SFKQoH3AwzjEdSlBUbL6KA2II2P874lnhVRcw5XpVI4uNRGHMsZfrMecJBkp85xqPLZS8+hm+tyO0442244kWSpduxs1+YSHD4Zca8+UURZbEOFWJKYhLKkILK3FLZIcI0kFCkkEXv2xrClk5hVdu9w20eSyy8MoQBqRoUnXbiZB8DUXZqpbEioQ1NNgSZGpJANisi25/U74XTY1dYhN/DTm1yWgFJcZQWnQoG4KV3vcECx2OPdArjdQfVKK20TAojSLCyR0AB697/ADxmzLm+lQ0Ml1QMtWoeW2sH1C1rnt/wxISdExMVGlmwW0/fLeyJcjY5dNuG6iZMEfWirg5vg5wynlutMZhcr9Rq0Bp+ruSGlNOMVO5+KaUk9SF76h1Cwe+Br5gsjrpuZIuao7JTHqayiVa5CJKb7/LWgX+ZSs4z8AM/nLlVchSKzGgUTMUxkVl+VGElEYpWS3ISPvIKLkFSNyhSgQrYYmXjhRWq/wAFK6WNLi6b5MxhcVXmNr0vJSXAsCy0qS4oggdCMJbzRsL4FHwrMef20M0Fyl6xAXqUgKB5xsdgAdwRrFCaChTYcKm9CilOh1ehKtx6Sb7A9L9r46P6a4VU6KS35JLSCW2lBaEbDYK7ge+OasZcm1SbBZYT58hbqGwyEay8orACQPckgW73x0rwQiNCjs6UM+W2lHlosEosLWAGwA+WG60SADrNc06QuLcLYWmAJjt2qo7xbA0nmIoqmGI6XhlmOXlMqBW4fPkWLgABBCQALk3AGANNXKneum/YYOPxccxQE8yVLhoS2X2MsRQ+WQjWXFPSFDzCDe4QUWCrEA+xBwBISSvzDt8sRqbBcUVCiTF0UWjKGjw1q1LkJq08cB8nppCIiKv9oTBEM8rEdT/xSwjzSncJvYG29um+BkzBWnTmesxK2hEerN1CSiUhC9bZeDygvSruNV7e+Jd8P+rLqvBWowG1FK6bWnQLq3CHEIcFtzbfX2H9cbHmK4atZMzjk/iNlfKD79Fpq0/2rj01SUICCvQl5KSboU6244la7FAcCCbajcDYPpavHrZemYyPzu1roOD4n+mID4TmK0gERueXiTA03pk8tufFZd4tz40FbMmcvLdc8tuSyHGfMaguPpDiVCyk6mkkg7bYb+YuL2beajghX/7VzvOzNkLyq9HixGxHiyaW8pLEi8ZoBsOR3FtLDoAV5bzgUdhhx5F4HMcJWc4cQJma4Fay29lyp0jLU+LLb8+qS5scx20ri6vNacbQ4tTqVgBJSQCob4hbJf2hw5zDDrVMmqYrcUFGsJStlSFJKHG1tqBS42tBUlSFghQJBGGoqCRVW5tL/pBcruUoACYAOmkSYJ1MwYI4cRI03/BnhflasUGJmfOk3MaWKpmVnKtBpWUWGVzJU0obW66tTwKQ2hL7QCEjU4pZF0gEiZODzuWcp17inkiqUmi12fleqplVCqVKnofaqFEizExJ7TSlm8cgOtyApHq9CgSQAcIcp830nICosONww4fUyhuSnJDqqNCkQJLElxgsGQw8l1Xw7pbKkhxtIIBsLY1OY+K+Wo+Tq7Q8mZDpuTouYIhiVSc7UnqnUZMcqCiyHnCA22spRqCEjVpFztiNRBAVXrHCsZWX7ce6DGhUnKIIMmFBQ05JVJ3gjR652dn8WM+8yeTk1I1BpeaaNEpK5b5U3DqDtWEGIlsE20CO6+CE7aWgPwjGpyDwl4V1zMlNrNEyPEbDGbJuVcsS8xznZjOdH2abKUJExhaglTQnNxd2UpRZ/wAog6dhyyfxPzZy7TZlYyY/CbjyywqREqUBmYyl5leuO+hLqSEuNqKilQsU6jY74kd/msyZn3PGXeIGbsh5gkZ2oAjuQYVJzKmJQmnWClTXkxfILjDanEhxSEObqKjc3xOAkCQaSMUYvm3xavAAJ2y7fCEz4x66CpRkTMqZp4oT4+RVCLw7oXCOsQXYLDivKQ2/GefebOrfUJctpPyU0N7p2aHGzmF4gZLzJwpbjZgqGZstZiyZRZEvJE9XxEGpHQqFJjGOUqv5xjqIKRqSt3UkhQBw0+GHF6p06tV/M0qj0erIzKzMbqlMkMrZiPIkvea40lLagptKVpQU6VAgJAud8beu803GZFYlt5ezNGyjl1TDUeJTqXBYVHpbaWw2lqIXULcZ9KQSULBJuTviIL94yaZ77ou77Gw9aM5gpKde0gzPid9BAGu9PSJyzweGGZKtQKLw2gcSHq3nqpUBEvNrEgxaFQYaWFOPqebKPh3FfE6jKv8AdZBQCVEYx8PKoxTeFHFGVwUis02vZJrvlQ85tRUfakzKr0l9YAcIILqXgnW7pCiyUpNgiwiqj8w2c8oZbk5VzhJf4j5AqKENP5erVTlIQkNr1pUy+2sOMrBJ7qQoH1JNhZ7cOuZCRHkU7KPB7I8fJ0aQ+69IoZlLrEjMS/IcSpmS48E+c0Gy5pYCQLqKgCsi0hUSBFA7fBXG7nqb0REHUgJMGSCZO4kCAeBqHeLkiRxVrMrMlXiRoWYHoo+0ZUVoNfHuJSQp9aB6Q6tOnUpIGpQKrXUcGnUsiVCjcvMqk5kosOj1mDkYMS4LCAlAU3ABQpQBI8wpS2pVvx3xGeVeW2m0/MWWqlnWtU7N+XFxlSZeWaKuQ04pWm7LUh9aEem5BWlI1DRbpuZu4r1d5PCLPlVfeclSDQ5hWt5w6lFbRQLqJud1DrhNxS7bdyMJVJCp7vyeB5zTbet2qbnPYt5UAETEZteAnYQdSNZEab14cI4pkcWMjpQ2y447X6akJkavKUTKbsF6QTp97C+OhJxu61HV3OOfLhDEYqnFrIVPkw0VCPJzDTWHITqtKJCFSmwW1HsFA2Jx0IKJ1H1d/fDRY/CqucdJf3W+4+tUf+Ka60rnIzRaIlpaKdTkFwEXe/zZJ1mw676d7n0e1sCjHjeeELc3T+6e2DL8WGG2xzZOOJbKVSKBAcWSgpuQXU9b+rZI326W7XIgsMEoB30jGHlZSasYaz1jSDHCiS5GeIyMk8UH8vStXwOZW0xmlEgJRLRcs/7QK0fVScWIwZkqJNuhSY5dbUy4FpuFNqFikg9QodRimymy5EGW1IivLjvMuJdaeQSFNrSbpULdwQD+WLX+B/FdjjLw+pmZEgfFON/D1BhKRaNMRs6kDsCfWn+FQwk4swUrD6e7x4U5MQlPVHam9nvlNybmmptyKG8rI0ot2eMWOZUV1d7g+SVJU3fa+hVh1CMQXmDlU4gUqA/Ugii1YJc0Fmn1EB472Cg28EKIPyvbBmVFwMo87zFaU7bjsO5OMTkEv+dokxDMjsNypMFuS0qVHYcP7J1xgKK0NrsdKlJANvpirb4veIBSkZ8onY6DtjgKPM4tc2oSlbvukwArWT2HcnxPdQH575a+I9HiOMOUiBJZRCNSflRaqw4y02hKlKbJ1XLtgbNgEnYC98QvSa2+xJTTZcW6W1ltKygodaIJuFJPtYjexG+2LR5XmNOsuNKUmx1FZULp2uCPnfEF8aeXaj8Vq5IzLT5btFzpJmtyJUzQHIUxHpS6XGEgEO6RqC0Ea1FWsEnUDljjjapRcjLyOvz/ACKru3d37Si6BnYEAcJ5HceMg7dgh1+pQpUdUNkpPmbKbWj7w7C3thqHJzrPluw9C4oWkOeYbFsX3se/0wRld5Qs5Q89CmUQ03M0UtKcj1RMpuCyq34FCQpOh35XKT2UcaWicDM/12mVpMHJlRIpCgZrr6mmLb9GkuLSXunVsKHzweTctnVtQI76Yn1YfiZK71xKYHu8COQ11En8mo8S1JbCS04HEKvZKNv5Y0WY64IjbTLE1vzivWpAWCSAOlr/AF6YNXhFwTYydkaaiu/ZtYqWYg0Z1MkU9LiqWlh0qbbEhV7lZIUsIsPQkEqF8Oyq8OssTYuZYsfK1CpkLMDTLNSjwKaywh5LYIT5YSm7B7qLWgqO533wJXjFqwohUq22gjzmq2I4g48hTNkMvCSSNo20nmOII1BINAbwqy/XeMeeo2XqLTHMwVhTS3IsCPoAASLuLUVKCUgC26iBv7kYKHgrwxgZIpqa+85T59TrtNXHm02TSVB6kKblJW3odcNtZ0XJQn92x2BxI0nKeXsv0emJpuWaNTnKXFMKK7DpzTToQs+oOOhOpwm25USSbk7k4SQUJkxgVFSTaxt2JN8DL3GeuSW2BAI3/wBD70JaQ+4xkuiDrMxJMTEk+EREREkUt+KL0tOpkuhJAF9icJeOtYFK5e89LU60hbsFMYa031KcdQiw+fXCxjS4+2jUblekEC2+In5zcwJg8MqPSGlo82p1MuOJ7ltlvt8tbg/lhftU530Dt9K3uUgoihg4VvR2+LOR3ZSEuRUV+nqeQpOpKkfEt3BHcW7Y6E3HAHFC46n8OOdfItTfo2estz2HFtPQ6pDkIdbvqQpL6FAixBvcDoQfmMdFa2QVqOoi5+WOn2XwmuW9JhDrfcfWqZvFlfed5qrSI4ZQzl6C3GWHCrzm9Tyisgn0nWpabDskHvgQaavzo6h0N8GN4r8VqRzVpW2t5Sk5ehJWlxWpKVa3jZA/CmxSbfvFR74EGIwmOkjSASb4r3ChmIPOjOEtr6ltcaRWRttKD6U29zidOVLjojgzn4x6o8pOVq1pZn3JKYyxcNybfw3IV7oUe6RiFYMV+pzmIUOM9MmSXEssRo6Ctx1xRslCUjcknYDBC5U5COIGZozLlfmU3KkV1IUpDy/i5SQe3lo9IPYhSxbAe4U1kKX1QDTCowIA1qwimqRUKtTIq3W5MaW+yBoIKFoUpIvfoUkHr7YG/wAP3l24sSubjiVxC4mUmq0VlDc6nzV1JKkfaUiQ4PQ2Ts4yhCdWpJKRZoJuDtM3D/JDPDPK+WaIzUp1UbogZSJU2ynVIbcC/wANrAAaUp7JAG9r4NaVVIsKlu1FTifhW2TILg6FAGq+IejnVp9okzt5a0n9J8xNuUDn56UH9RQtqQ4wq6VNkoJudyDY4QsU+zgJUVKPXVjbVAGTLddX6VqJX77k3P8AvwmaCviBYC18JQEK7KfZhHbSOoR0LSfOSkpCSNRHTGsRETo1BrUnsV3Nvpjc1Vtcr9lqCU9ylIF8a1CCzratqVp3PsMeIqRCjFalTK/NcI1FBJBvhSUhMZS7k6R93CaVJeZKkpRdsHc2x+khSIRc12FjcHoBjI2qYSTrTTrFRMlaStJCU/dScJ4rpShYABAP4cIJ8zznFrPpIBsn23xmpcoKQsqRsOmnqTjfKaumIgUpYTIkTmihPkgrACib/qPfAx85dbVJz3QqUVFSafSw4v8A6x5xS/8AwhGCRFbiQpCpM174antArfkqUAltsAlSvyAOK/s/58Vn7PFZr76lpE6SpxsOD7rQ2bT+SAkflgxhbBceLnBI+Z/DVK9eQhKUKMTXvKMh1nNtBdZeVFdTUYykPo06m1B5BChqIFx132x0ZLdGtXTr88c6vDWmqzPxHynRorwZl1GsQojThVpCFOPoSFXsbbnrbHRUtxQWoaAd+v8A9OH+ykAzXLukykqcag8D9Kpf8SwpPOBm8BCUqTDpwUpNvUfhWzc/OxA332HywK9t++Ci8SB2U5zd5vEqIxGCGIKGiybl9r4VspcWe6zcg+wSBva+BeNir88Dnv3Fd9OGGiLNr/Eelb7Iecp/DvOdGzLS0tqqFLkJkNJdF0LtcKQr5KSSk23323xZlwc5jsn8b4YRSXHKfXW2lPSqJK3dZSCAVpUBpW3dQAULHcXAOKrwkn/DgxeRjMmVMh5WzhWK7Ocp82bLahJfcgyHGfJbQF6PNbbUhKipwnSSD6QdxgLiDKXGSuJUNoq24Uo946UZUhK5T4Qm6Uq2uNiNvfCbMXExzL1ARRZE+UuJupMJCha17gkntfe17fLDJf45UWreYxkuHPzlWlqDLLMSG/HhNKP45Mt1sIabSNzbUs9EpJOG/wAUaHUn5z9VhRHZMZxPrbFytlQAA2/ElXYDcYWWG1oXlWSnN4T/AK9aI2KGL54NuEQnXx7Dz7qkSi5lgV5ohpRS8hI1tKI1C/f6YUrUGXAEGyvniOchUWXBU9PmNqiqSzoaZWLKVc+oqHboLfU4dsipMRVtE7t7gC9yfpiJ4JQvKgyKt3NuhDpS2ZFLXIkpakKkLDhsfWlX8rYwOoKHtKL20gXOPb9VKIS3knUgnZASQU7d8NWbVJUl0A+cx6L6QkHXuOmIpqshBVvS+c4rzigJKrmxIwnkRlIYShSVJQUlWknff/8AMa2THMtZ8wAWWDbUbA/XCCY7J+zgQ8bLukAKtZPSwxsKkCYMU062tMKebqsg7qUOg3wg+2E/Eh5u4SgH75tq9umM61LdfLS2tZKigBX47e388Q1xJ5g6XkxuVTMvFup1+ymfNTZcaGbm5v8A6RYvsB6QepPTF1plbyghsSamccQwnMs0k5nOLKYlGOTaa9pqEoJXVXws/s2tlIYG1rq2Ur2AA7nArS3Q44kptcfphXObkTHnpD6nH5DiitxxxRUpajuSSepxrACFkKFkg74fLK2RbNhCDPPtNIuIXLjyypYidqkvgZEiT+MnD1ie423AezHTkSlPEhAbMpvVqI3A7be+OitQuo7kb457+V2LFlcw/CxEsNKjKzRTg4l/7ih8QiwPvvb87Y6DVJOo7jr74K2pGUzzpTx1JDjfdVLPiUoeHOHnHWNnI9PLZF/ufBtD+oOBe8ux3ODN8VHLSaFzONT0LDhrNAiS1pBF0qQp1jf6hpJB+vtgK5MtOotoupfcgbD5YFvAl1Q7ad8PdSLJok/xFepFQajnQDdZ7YJDkf46x8h51n5Xqkj4Km5lU0hmUp7Q2xLQFBIVfaziVab/ALwR2wLb7QdXrAFz9427Y/F1CBpA1DoRiJ22Q82Wzxry7hwKnSBVzqoS5DgW4suL1feWq5+mE82GJClNLUoov92xwGvAfn5iUulsZe4lJfWYjaW49fhs+ctxAAAEhvqVAD+8Tcnum/qJDU7mO4a5iQh2Dn2gIC7XRImBhY/JzSRhFuLB+3MKQY5jUUXYvGntlCakGPAiwWdBF1JFkqJJP88a2ZCZUtKlMFTYFwpQ6n2GG7UeK2QmkLlSs75cZjJ9IKqswQo9eyyf5YYOYubfhbS4jhazS7XHgr0x6PEccIHtqcCED63xXRbuL+FBPhVsuoBjOJqWrtx3yW0BKL2UkdL9MaitNRzJUW7hQGk7gAb774GTMnP1CaQtvL+SpMgDbzqtOCRe/wC42m/T+LH7gVzO1TihnqZRM0op0NuVGKqa3EbLSUuIuVNkqUVK1Jubk3ug++Lhw65S2XFJgDXfWst3bCnAidTptU7VavtNPOwdKi8sDoO18RTxO5gMq5EYEF2oCp1FlV/gqYoOqG24UsHSj8yT8sO6txy9XHEO3faI0FuwSSg7EXB+ZwBXEbJj2RM91ugKUNMOSpDSv3mjZTZ/NKk4s4datXKylw7axzrW+dctkgtCZ48qcvErjvXM9xXoUdKaLR1psYUdWpTg7+Y7YFV/YWHyxHNObCRrXa3QY8Lj+WU79ce2mVjpsm97jvhzbbQyjq0aClbrHHXg45qa2KQnoo41ciL50glhCl26j54X6PiOmMrbBabKU7E73xolWSiDjRuBlO1S5yeNGLzMcJ1BSEq/tFDB8zpuux7H8vnbpi/kAW/+Mc+/LfU2KLzAcM5smMJbTOZacSyUlRN5CEggDqQVAj5gY6A1FQURoUd+t+v88ErQ5knvpI6RoCHWwOVVTeMEwIfF3JU0eWhx/LqmtVwFEokrIv8AL1/1xXe5NKGVL2BKvwnriyTxmKM4czcK6kGgtt2HUIylD7wKHGVC/wAvWbfnitKayVu6UtaEW6AdcYWhPWGrNtcOGzbycBHzrfQUJdiNqUBdQ3xqKjEeVNUhj0tne47Y2NNbU/BbbWbFG22PTKlAugAKCTa3c4pglClRTA40m5aQFaT57VoZNPdKdiS50Iv2wmU0trZSiF+2Hd5SXDdNrY1s2glbvmtruSfUkj+mJkPjZVD7jClJAU1rWsYTqASAE7bkDGwgMhDiSFFIHW3fGRilOhBBtf6YzCA6yDci+MLcBkA1uzarQQpSazACyvvA36EdcLKLU5VArdOqUFrzJkOQ2+yhIuVrSoEJt3v0t88a5Di2li4IT3Jw/OENCGZ+KGUqalOtD9TYU4n/AFaFeYs/7KTgfcOJYaU4v4QCT3AUdbHXaAwfrVhFOyqJKxLmIbhuOISQwk3KNt0/l0xCnNrwmo7vDibmaDTmzXYcthyTPF/MXH3a0ne1klTe3y+WCcREXKc8tgALJ/F2HUnDTzblT7dg1KhTgTGqMdyMtP8ACtJSD87Eg/UY+e7bH7sXbdwpUISQSBxHEc9qbVtIeSUVVu7EU4dlE6eo9sZGWLC1yfkcKptOk0mZKp0xBblxnVx3UnqFoUUn+aceEggWPTH0TnkAgzSmhlB96N6/NAI9hjNe6be/fGJW/TbHtKtgN+mIzrV0CKljlVoa8xcy/CyGgFV8yQn1BDoaOlpwOqIUfkg7dT0G5GL8r6/Vqb3364pI8OuAmoc4mQUrhszEsCdIIdNvLUmG9pcAvuUq02+t+18XdeUn6YMWaR1ZPbXN+kqybpCeQ9TVc3jEVRC6VwvpA85C1vz5dwgaFBKGUfe66hq6dLG57YrK+EVoUlRJF+hxYJ4ulQeXxWyJAVJS5HYob0huN5ZBaU5IIUsqOytQbSLDdOjf7wwA7g+WKVyv+qRTLgrKfYmyeM+ppHEifDo6lRV1vjI6yC4k33AxkGwx5ct36YqySZpgCEpGUDSsaWwlXp6e2Pqtrjv9cfFL0gq226gYSPynXQShASntc7nHgkqrVS0t6UrS8lCblVsIJVdjtL0FSnFeyRhGsuKSdR79jjxDpyHJYWs7399sWEtoAJUaFOXTyiENCJ4mlzctU1OnybJv1JwRPJdlv7U4vqnFGpqlU55+9r6XHCltI+tlL/TECIaDY9ITYYMjkeoyIuTM01tQIel1FuMglPVDTV9j/idP6YT+lFz7PhTxRxGX/wBGD8po1ZsqzjMZP2os6QPMjyNJHmaxdXcD2wmrsZD0ZuUs2LS9P63v/QYU5VYL9PeXdI1u/n0wqzNFQ1R0gEbLGo269r/zxwJIhrwoyVhL2Uc6rL5nMujLvHDNLaU6WZTyag1t1S8kOH/vFWIs7nBFc71O+H4lUeaEjTMo6ASO5bccT/QjA6e//DH0TgbxuMNYcVvlA8tD6ULdGVxQHOvoBv0OPaEkdsfBa/b9MZARbtgzUdFX4Y7aHObzLylI1qbplRUk6ArQfJte53GxIuLHe3QkYujsMUx+F9HMjm2pagtSQzR6g4QlwoCvQlNiPxj1X07dAfw4uc/T9MHbP9quYdI/+d4D61XN4v8AlkOUzhlmFEZ0qafnU96QlBLYCktONpUroCShZA7gK/dxWuvYYuj5++XvN/MTwroVGye7BVPp9ZROciT3gwh1Hkut3Dmk2Ukr2T0Oo36C9d8rw5eYWO4tKMix5aQqwWxW4dj8xqdBt9RincsrLhUkaGj2C31u3aJbdcAIncxxoZVYxPLsMEbO8PTmGhLaQeHS3y4SLx6tCUE/4j522MKvDw5iJLjaBw2eaBISVuVeAEi56n9t0xWDLn9po8rEbQDR1PmKGgunXsLnH1SVOjUTsO2Cu/yY3H4FIGWaUQTYlNbj7D369MJ5fhqcwTEYuoybDkKQCSyxW4hWd7WAKwL9+uJepc/tqp+oWat3U+dCsW9umMZi30qHowSyfDx5hwb/APJnJt86tA/9fHs+HzzCX9XDCXYdhU4B/wDPx7I6P4mse02Z/wC1PmKHDU4hAIOwHXFjXL7lFeVeCuUoroJkvQ/jHUdPW+fNNx7gKSPyxA1G8Obj9VpjMaRkE0yM4tIckyqtCCUIuAo2S6ok2vsBiwhrgFnCHDSxHpMVLLDYaabTLRfSkWSAPoB3xzfpnbX9zbtMWzKliSTlSTECBsO00WssQsmllSn07f3D79lanKkcx6MLgpKlqNvbfGHNCwKQsKBI81IsPniR6HwbzQzTmUvtQWVgXKFSbkH52SR/PHuocBcxVSEhJk0xlZVqKFOrUB+YRjnaej2LLb922XMco9YrJxiwS9mU8mJ5z6VWxz2MpRKyMsA6/hpSSoncjWgj+ZOBWvucWd803IXxM4qS8uHLa8vyEQGX0vKkzVsKJWpJSAC2b7A4gg+FXxySNWnK6iTbSKsq4+Z/ZdB+uOzdHcPurXC2mX0FKhmkH/I1XexewW4VJdEHtoOwd++PiT6u+Cdr/hucwNEkBpnJcespJsHqbV4pR+YcWhQ/MYxUnw4eYOpOEOZFbgJAN1y6xDSCQL2GlxR36dLXww9S4NMprX9SsyJ61PmK2HhotIc5wMqKVGdkFuDUVpW2m4ZPwyhrUbiwsSnvusbdxdV6vc4rr5H+Q3iXwK48R845vepUelRKbKZbbp034hb7roSgJUChNkgalX90pxYpfBe2QpDcKFc7xx9u5u87SpEASK//2Q=="/>
          <p:cNvSpPr>
            <a:spLocks noChangeAspect="1" noChangeArrowheads="1"/>
          </p:cNvSpPr>
          <p:nvPr/>
        </p:nvSpPr>
        <p:spPr bwMode="auto">
          <a:xfrm>
            <a:off x="63500" y="-960438"/>
            <a:ext cx="1577975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5366" name="Picture 8" descr="http://www5.esc13.net/thescoop/insight/files/2011/12/remember-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38" y="4343400"/>
            <a:ext cx="12366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C:\Users\gchevry\AppData\Local\Microsoft\Windows\Temporary Internet Files\Content.IE5\FBQCNTQN\learning-English-p7viz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33400" y="1905000"/>
            <a:ext cx="79248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000" dirty="0">
                <a:latin typeface="Constantia" pitchFamily="18" charset="0"/>
              </a:rPr>
              <a:t>Welcome &amp; Introductions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000" dirty="0">
                <a:latin typeface="Constantia" pitchFamily="18" charset="0"/>
              </a:rPr>
              <a:t>Opening </a:t>
            </a:r>
            <a:r>
              <a:rPr lang="en-US" sz="2000" dirty="0" smtClean="0">
                <a:latin typeface="Constantia" pitchFamily="18" charset="0"/>
              </a:rPr>
              <a:t>Questions</a:t>
            </a:r>
            <a:endParaRPr lang="en-US" sz="2000" dirty="0">
              <a:latin typeface="Constantia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000" dirty="0">
                <a:latin typeface="Constantia" pitchFamily="18" charset="0"/>
              </a:rPr>
              <a:t>Presentation on student leadership models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dirty="0">
                <a:latin typeface="Constantia" pitchFamily="18" charset="0"/>
              </a:rPr>
              <a:t>  </a:t>
            </a:r>
            <a:r>
              <a:rPr lang="en-US" dirty="0" smtClean="0">
                <a:latin typeface="Constantia" pitchFamily="18" charset="0"/>
              </a:rPr>
              <a:t>During </a:t>
            </a:r>
            <a:r>
              <a:rPr lang="en-US" dirty="0">
                <a:latin typeface="Constantia" pitchFamily="18" charset="0"/>
              </a:rPr>
              <a:t>both sessions we will discuss models for both inside </a:t>
            </a:r>
            <a:endParaRPr lang="en-US" dirty="0" smtClean="0">
              <a:latin typeface="Constantia" pitchFamily="18" charset="0"/>
            </a:endParaRPr>
          </a:p>
          <a:p>
            <a:pPr marL="971550" lvl="1" indent="-514350">
              <a:lnSpc>
                <a:spcPct val="150000"/>
              </a:lnSpc>
            </a:pPr>
            <a:r>
              <a:rPr lang="en-US" dirty="0" smtClean="0">
                <a:latin typeface="Constantia" pitchFamily="18" charset="0"/>
              </a:rPr>
              <a:t>   and </a:t>
            </a:r>
            <a:r>
              <a:rPr lang="en-US" dirty="0">
                <a:latin typeface="Constantia" pitchFamily="18" charset="0"/>
              </a:rPr>
              <a:t>outside the classroom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000" dirty="0">
                <a:latin typeface="Constantia" pitchFamily="18" charset="0"/>
              </a:rPr>
              <a:t>Break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000" dirty="0">
                <a:latin typeface="Constantia" pitchFamily="18" charset="0"/>
              </a:rPr>
              <a:t>Planning for your program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000" dirty="0">
                <a:latin typeface="Constantia" pitchFamily="18" charset="0"/>
              </a:rPr>
              <a:t>Wrap-up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http://ts1.mm.bing.net/th?&amp;id=HN.608020163863119178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752600"/>
            <a:ext cx="2971800" cy="29718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Value of Student Leadership</a:t>
            </a:r>
            <a:br>
              <a:rPr lang="en-US" dirty="0" smtClean="0"/>
            </a:br>
            <a:r>
              <a:rPr lang="en-US" sz="4200" i="1" dirty="0" smtClean="0"/>
              <a:t>Who are our students?</a:t>
            </a:r>
            <a:endParaRPr lang="en-US" sz="4200" i="1" dirty="0"/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33400" y="2005013"/>
            <a:ext cx="79248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Immigrants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Parents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Care takers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Employees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Grandparents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Differently abled persons, physically, emotionally, mentally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Illiterate in their native language, including English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May lack an academic credential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How do our students learn?</a:t>
            </a:r>
            <a:endParaRPr lang="en-US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533400" y="2082800"/>
            <a:ext cx="7924800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500" dirty="0">
                <a:latin typeface="Constantia" pitchFamily="18" charset="0"/>
              </a:rPr>
              <a:t> Direct instruction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500" dirty="0">
                <a:latin typeface="Constantia" pitchFamily="18" charset="0"/>
              </a:rPr>
              <a:t> Indirect instruction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500" dirty="0">
                <a:latin typeface="Constantia" pitchFamily="18" charset="0"/>
              </a:rPr>
              <a:t> Developing competence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500" dirty="0">
                <a:latin typeface="Constantia" pitchFamily="18" charset="0"/>
              </a:rPr>
              <a:t> Experiential learning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500" dirty="0">
                <a:latin typeface="Constantia" pitchFamily="18" charset="0"/>
              </a:rPr>
              <a:t> Authentic experiences examined in structured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sz="2500" dirty="0">
                <a:latin typeface="Constantia" pitchFamily="18" charset="0"/>
              </a:rPr>
              <a:t>   classroom (vice versa)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500" dirty="0">
                <a:latin typeface="Constantia" pitchFamily="18" charset="0"/>
              </a:rPr>
              <a:t> Developing self-identity</a:t>
            </a:r>
          </a:p>
          <a:p>
            <a:pPr>
              <a:lnSpc>
                <a:spcPct val="150000"/>
              </a:lnSpc>
              <a:defRPr/>
            </a:pPr>
            <a:endParaRPr lang="en-US" sz="2000" dirty="0">
              <a:latin typeface="Constantia" pitchFamily="18" charset="0"/>
            </a:endParaRPr>
          </a:p>
        </p:txBody>
      </p:sp>
      <p:pic>
        <p:nvPicPr>
          <p:cNvPr id="8196" name="Picture 6" descr="C:\Users\gchevry\AppData\Local\Microsoft\Windows\Temporary Internet Files\Content.IE5\L02NKDHU\learn-to-read-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209800"/>
            <a:ext cx="346710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How do your students lead?</a:t>
            </a:r>
            <a:endParaRPr lang="en-US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762000" y="1828800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sz="2500" dirty="0" smtClean="0">
                <a:latin typeface="Constantia" pitchFamily="18" charset="0"/>
              </a:rPr>
              <a:t>   </a:t>
            </a:r>
            <a:endParaRPr lang="en-US" sz="2500" dirty="0">
              <a:latin typeface="Constantia" pitchFamily="18" charset="0"/>
            </a:endParaRP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500" dirty="0">
                <a:latin typeface="Constantia" pitchFamily="18" charset="0"/>
              </a:rPr>
              <a:t> </a:t>
            </a:r>
            <a:r>
              <a:rPr lang="en-US" sz="2400" dirty="0" smtClean="0">
                <a:latin typeface="Constantia" pitchFamily="18" charset="0"/>
              </a:rPr>
              <a:t>What </a:t>
            </a:r>
            <a:r>
              <a:rPr lang="en-US" sz="2400" dirty="0">
                <a:latin typeface="Constantia" pitchFamily="18" charset="0"/>
              </a:rPr>
              <a:t>are you </a:t>
            </a:r>
            <a:r>
              <a:rPr lang="en-US" sz="2400" dirty="0" smtClean="0">
                <a:latin typeface="Constantia" pitchFamily="18" charset="0"/>
              </a:rPr>
              <a:t>currently doing to create student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latin typeface="Constantia" pitchFamily="18" charset="0"/>
              </a:rPr>
              <a:t>   leadership opportunities in your program?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r>
              <a:rPr lang="en-US" sz="2400" dirty="0" smtClean="0">
                <a:latin typeface="Constantia" pitchFamily="18" charset="0"/>
              </a:rPr>
              <a:t> In what ways are some of your students playing the part</a:t>
            </a: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smtClean="0">
                <a:latin typeface="Constantia" pitchFamily="18" charset="0"/>
              </a:rPr>
              <a:t>  of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smtClean="0">
                <a:latin typeface="Constantia" pitchFamily="18" charset="0"/>
              </a:rPr>
              <a:t>leaders?</a:t>
            </a:r>
            <a:endParaRPr lang="en-US" sz="2400" dirty="0">
              <a:latin typeface="Constantia" pitchFamily="18" charset="0"/>
            </a:endParaRPr>
          </a:p>
          <a:p>
            <a:pPr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buFont typeface="Symbol" pitchFamily="18" charset="2"/>
              <a:buChar char="·"/>
              <a:defRPr/>
            </a:pPr>
            <a:endParaRPr lang="en-US" sz="2500" dirty="0">
              <a:latin typeface="Constant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sz="2500" dirty="0">
              <a:latin typeface="Constant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sz="2000" dirty="0">
              <a:latin typeface="Constantia" pitchFamily="18" charset="0"/>
            </a:endParaRPr>
          </a:p>
        </p:txBody>
      </p:sp>
      <p:pic>
        <p:nvPicPr>
          <p:cNvPr id="9220" name="Picture 5" descr="C:\Users\gchevry\AppData\Local\Microsoft\Windows\Temporary Internet Files\Content.IE5\02HO1TV1\Sticky-Note-with-I-Am-a-Leade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876800"/>
            <a:ext cx="3886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Student Advisory Councils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828800"/>
            <a:ext cx="80010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500" b="1" dirty="0">
                <a:latin typeface="Constantia" pitchFamily="18" charset="0"/>
              </a:rPr>
              <a:t>Role and Responsibility</a:t>
            </a:r>
          </a:p>
          <a:p>
            <a:pPr>
              <a:lnSpc>
                <a:spcPct val="150000"/>
              </a:lnSpc>
              <a:buClr>
                <a:schemeClr val="accent4">
                  <a:lumMod val="40000"/>
                  <a:lumOff val="6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Represent students and/or program needs</a:t>
            </a:r>
          </a:p>
          <a:p>
            <a:pPr>
              <a:lnSpc>
                <a:spcPct val="150000"/>
              </a:lnSpc>
              <a:buClr>
                <a:schemeClr val="accent4">
                  <a:lumMod val="40000"/>
                  <a:lumOff val="6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Actively participate in council’s activities and</a:t>
            </a:r>
          </a:p>
          <a:p>
            <a:pPr>
              <a:lnSpc>
                <a:spcPct val="150000"/>
              </a:lnSpc>
              <a:buClr>
                <a:schemeClr val="accent4">
                  <a:lumMod val="40000"/>
                  <a:lumOff val="60000"/>
                </a:schemeClr>
              </a:buClr>
              <a:defRPr/>
            </a:pPr>
            <a:r>
              <a:rPr lang="en-US" sz="2000" dirty="0">
                <a:latin typeface="Constantia" pitchFamily="18" charset="0"/>
              </a:rPr>
              <a:t>   meetings</a:t>
            </a:r>
          </a:p>
          <a:p>
            <a:pPr>
              <a:lnSpc>
                <a:spcPct val="150000"/>
              </a:lnSpc>
              <a:buClr>
                <a:schemeClr val="accent4">
                  <a:lumMod val="40000"/>
                  <a:lumOff val="6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Create positive change to students’ experiences </a:t>
            </a:r>
          </a:p>
          <a:p>
            <a:pPr>
              <a:lnSpc>
                <a:spcPct val="150000"/>
              </a:lnSpc>
              <a:buClr>
                <a:schemeClr val="accent4">
                  <a:lumMod val="40000"/>
                  <a:lumOff val="6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Solicit and collect feedback from students</a:t>
            </a:r>
          </a:p>
          <a:p>
            <a:pPr>
              <a:lnSpc>
                <a:spcPct val="150000"/>
              </a:lnSpc>
              <a:buClr>
                <a:schemeClr val="accent4">
                  <a:lumMod val="40000"/>
                  <a:lumOff val="6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Gain perspective about how education program works</a:t>
            </a:r>
          </a:p>
          <a:p>
            <a:pPr>
              <a:lnSpc>
                <a:spcPct val="150000"/>
              </a:lnSpc>
              <a:buClr>
                <a:schemeClr val="accent4">
                  <a:lumMod val="40000"/>
                  <a:lumOff val="60000"/>
                </a:schemeClr>
              </a:buClr>
              <a:buFont typeface="Symbol" pitchFamily="18" charset="2"/>
              <a:buChar char="·"/>
              <a:defRPr/>
            </a:pPr>
            <a:r>
              <a:rPr lang="en-US" sz="2000" dirty="0">
                <a:latin typeface="Constantia" pitchFamily="18" charset="0"/>
              </a:rPr>
              <a:t> Encourage students to voice their experiences</a:t>
            </a:r>
          </a:p>
          <a:p>
            <a:pPr>
              <a:lnSpc>
                <a:spcPct val="150000"/>
              </a:lnSpc>
              <a:defRPr/>
            </a:pPr>
            <a:endParaRPr lang="en-US" sz="20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 smtClean="0"/>
              <a:t>Student Advisory Council Meeting Models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447800"/>
            <a:ext cx="7620000" cy="4237037"/>
          </a:xfrm>
          <a:prstGeom prst="rect">
            <a:avLst/>
          </a:prstGeom>
        </p:spPr>
        <p:txBody>
          <a:bodyPr/>
          <a:lstStyle/>
          <a:p>
            <a:pPr marL="273050" indent="-273050" algn="ctr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sz="2600" b="1" dirty="0">
              <a:latin typeface="+mn-lt"/>
              <a:cs typeface="+mn-cs"/>
            </a:endParaRPr>
          </a:p>
          <a:p>
            <a:pPr marL="273050" indent="-273050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Quarterly meetings with elected student representatives from each classroom</a:t>
            </a:r>
          </a:p>
          <a:p>
            <a:pPr marL="273050" indent="-273050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Convening of students to work on a special project/task</a:t>
            </a:r>
          </a:p>
          <a:p>
            <a:pPr marL="273050" indent="-273050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Invite students to participate in student meeting to gather feedback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 smtClean="0"/>
              <a:t>Students as Program Ambassadors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447800"/>
            <a:ext cx="7620000" cy="4237037"/>
          </a:xfrm>
          <a:prstGeom prst="rect">
            <a:avLst/>
          </a:prstGeom>
        </p:spPr>
        <p:txBody>
          <a:bodyPr/>
          <a:lstStyle/>
          <a:p>
            <a:pPr marL="273050" indent="-273050" algn="ctr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sz="2600" b="1" dirty="0">
              <a:latin typeface="+mn-lt"/>
              <a:cs typeface="+mn-cs"/>
            </a:endParaRPr>
          </a:p>
          <a:p>
            <a:pPr marL="273050" indent="-273050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P</a:t>
            </a:r>
            <a:r>
              <a:rPr lang="en-US" sz="2600" dirty="0" smtClean="0">
                <a:latin typeface="+mn-lt"/>
                <a:cs typeface="+mn-cs"/>
              </a:rPr>
              <a:t>articipate in new student intakes &amp; orientations</a:t>
            </a:r>
            <a:endParaRPr lang="en-US" sz="2600" dirty="0">
              <a:latin typeface="+mn-lt"/>
              <a:cs typeface="+mn-cs"/>
            </a:endParaRPr>
          </a:p>
          <a:p>
            <a:pPr marL="273050" indent="-273050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 smtClean="0">
                <a:latin typeface="+mn-lt"/>
                <a:cs typeface="+mn-cs"/>
              </a:rPr>
              <a:t>Assist with student recruitment</a:t>
            </a:r>
            <a:endParaRPr lang="en-US" sz="2600" dirty="0">
              <a:latin typeface="+mn-lt"/>
              <a:cs typeface="+mn-cs"/>
            </a:endParaRPr>
          </a:p>
          <a:p>
            <a:pPr marL="273050" indent="-273050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 smtClean="0">
                <a:latin typeface="+mn-lt"/>
                <a:cs typeface="+mn-cs"/>
              </a:rPr>
              <a:t>Welcome new students during their transition</a:t>
            </a:r>
          </a:p>
          <a:p>
            <a:pPr marL="273050" indent="-273050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 smtClean="0">
                <a:latin typeface="+mn-lt"/>
                <a:cs typeface="+mn-cs"/>
              </a:rPr>
              <a:t>Serve as liaison between program and student</a:t>
            </a:r>
          </a:p>
          <a:p>
            <a:pPr marL="273050" indent="-273050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 smtClean="0">
                <a:latin typeface="+mn-lt"/>
                <a:cs typeface="+mn-cs"/>
              </a:rPr>
              <a:t>Enhance communication skills</a:t>
            </a:r>
            <a:endParaRPr lang="en-US" sz="2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4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685800" y="3587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0" hangingPunct="0">
              <a:defRPr/>
            </a:pPr>
            <a:r>
              <a:rPr lang="en-US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Using Students as Mentors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2133600"/>
            <a:ext cx="7086600" cy="3505200"/>
          </a:xfrm>
          <a:prstGeom prst="rect">
            <a:avLst/>
          </a:prstGeom>
        </p:spPr>
        <p:txBody>
          <a:bodyPr/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Clr>
                <a:schemeClr val="accent3">
                  <a:lumMod val="60000"/>
                  <a:lumOff val="40000"/>
                </a:schemeClr>
              </a:buClr>
              <a:buSzPct val="95000"/>
              <a:buFont typeface="Symbol" pitchFamily="18" charset="2"/>
              <a:buChar char=""/>
              <a:defRPr/>
            </a:pPr>
            <a:r>
              <a:rPr lang="en-US" sz="2600" dirty="0">
                <a:latin typeface="+mn-lt"/>
                <a:cs typeface="+mn-cs"/>
              </a:rPr>
              <a:t>Advantages of Using Students 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Clr>
                <a:schemeClr val="accent3">
                  <a:lumMod val="60000"/>
                  <a:lumOff val="40000"/>
                </a:schemeClr>
              </a:buClr>
              <a:buSzPct val="95000"/>
              <a:buFont typeface="Symbol" pitchFamily="18" charset="2"/>
              <a:buChar char=""/>
              <a:defRPr/>
            </a:pPr>
            <a:r>
              <a:rPr lang="en-US" sz="2600" dirty="0">
                <a:latin typeface="+mn-lt"/>
                <a:cs typeface="+mn-cs"/>
              </a:rPr>
              <a:t>Selection of Mentors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Clr>
                <a:schemeClr val="accent3">
                  <a:lumMod val="60000"/>
                  <a:lumOff val="40000"/>
                </a:schemeClr>
              </a:buClr>
              <a:buSzPct val="95000"/>
              <a:buFont typeface="Symbol" pitchFamily="18" charset="2"/>
              <a:buChar char=""/>
              <a:defRPr/>
            </a:pPr>
            <a:r>
              <a:rPr lang="en-US" sz="2600" dirty="0">
                <a:latin typeface="+mn-lt"/>
                <a:cs typeface="+mn-cs"/>
              </a:rPr>
              <a:t>Matching of Mentors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Clr>
                <a:schemeClr val="accent3">
                  <a:lumMod val="60000"/>
                  <a:lumOff val="40000"/>
                </a:schemeClr>
              </a:buClr>
              <a:buSzPct val="95000"/>
              <a:buFont typeface="Symbol" pitchFamily="18" charset="2"/>
              <a:buChar char=""/>
              <a:defRPr/>
            </a:pPr>
            <a:r>
              <a:rPr lang="en-US" sz="2600" dirty="0">
                <a:latin typeface="+mn-lt"/>
                <a:cs typeface="+mn-cs"/>
              </a:rPr>
              <a:t>Responsibilities of Mentors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Clr>
                <a:schemeClr val="accent3">
                  <a:lumMod val="60000"/>
                  <a:lumOff val="40000"/>
                </a:schemeClr>
              </a:buClr>
              <a:buSzPct val="95000"/>
              <a:buFont typeface="Symbol" pitchFamily="18" charset="2"/>
              <a:buChar char=""/>
              <a:defRPr/>
            </a:pPr>
            <a:r>
              <a:rPr lang="en-US" sz="2600" dirty="0">
                <a:latin typeface="+mn-lt"/>
                <a:cs typeface="+mn-cs"/>
              </a:rPr>
              <a:t>Successes/Challenges</a:t>
            </a:r>
          </a:p>
        </p:txBody>
      </p:sp>
      <p:pic>
        <p:nvPicPr>
          <p:cNvPr id="12292" name="Picture 4" descr="http://ts1.mm.bing.net/th?&amp;id=HN.608050683905705558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971800"/>
            <a:ext cx="3292475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438</Words>
  <Application>Microsoft Office PowerPoint</Application>
  <PresentationFormat>On-screen Show (4:3)</PresentationFormat>
  <Paragraphs>91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Cultivating Student Leaders In Your Adult Education Program A First Literacy  Professional Development Workshop</vt:lpstr>
      <vt:lpstr>Agenda</vt:lpstr>
      <vt:lpstr>Value of Student Leadership Who are our students?</vt:lpstr>
      <vt:lpstr>How do our students learn?</vt:lpstr>
      <vt:lpstr>How do your students lead?</vt:lpstr>
      <vt:lpstr>Student Advisory Councils</vt:lpstr>
      <vt:lpstr>Student Advisory Council Meeting Models</vt:lpstr>
      <vt:lpstr>Students as Program Ambassadors</vt:lpstr>
      <vt:lpstr>Slide 9</vt:lpstr>
      <vt:lpstr>Using Students as Mentors: Benefits</vt:lpstr>
      <vt:lpstr>How to Use Students as Tutors</vt:lpstr>
      <vt:lpstr>Wrap Up</vt:lpstr>
      <vt:lpstr>Slide 13</vt:lpstr>
    </vt:vector>
  </TitlesOfParts>
  <Company>City of Cambridge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Cultivating Student Leaders In Your Adult Education Program</dc:title>
  <dc:creator>gchevry</dc:creator>
  <cp:lastModifiedBy>mfeher</cp:lastModifiedBy>
  <cp:revision>90</cp:revision>
  <dcterms:created xsi:type="dcterms:W3CDTF">2015-01-30T14:53:15Z</dcterms:created>
  <dcterms:modified xsi:type="dcterms:W3CDTF">2015-02-18T21:11:21Z</dcterms:modified>
</cp:coreProperties>
</file>